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150"/>
  </p:notesMasterIdLst>
  <p:sldIdLst>
    <p:sldId id="256" r:id="rId4"/>
    <p:sldId id="258" r:id="rId5"/>
    <p:sldId id="259" r:id="rId6"/>
    <p:sldId id="448" r:id="rId7"/>
    <p:sldId id="450" r:id="rId8"/>
    <p:sldId id="449" r:id="rId9"/>
    <p:sldId id="451" r:id="rId10"/>
    <p:sldId id="452" r:id="rId11"/>
    <p:sldId id="453" r:id="rId12"/>
    <p:sldId id="454" r:id="rId13"/>
    <p:sldId id="455" r:id="rId14"/>
    <p:sldId id="334" r:id="rId15"/>
    <p:sldId id="310" r:id="rId16"/>
    <p:sldId id="311" r:id="rId17"/>
    <p:sldId id="312" r:id="rId18"/>
    <p:sldId id="313" r:id="rId19"/>
    <p:sldId id="314" r:id="rId20"/>
    <p:sldId id="315" r:id="rId21"/>
    <p:sldId id="316" r:id="rId22"/>
    <p:sldId id="318" r:id="rId23"/>
    <p:sldId id="319" r:id="rId24"/>
    <p:sldId id="320"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5" r:id="rId39"/>
    <p:sldId id="336" r:id="rId40"/>
    <p:sldId id="337" r:id="rId41"/>
    <p:sldId id="338" r:id="rId42"/>
    <p:sldId id="339" r:id="rId43"/>
    <p:sldId id="340" r:id="rId44"/>
    <p:sldId id="341" r:id="rId45"/>
    <p:sldId id="342" r:id="rId46"/>
    <p:sldId id="343" r:id="rId47"/>
    <p:sldId id="344" r:id="rId48"/>
    <p:sldId id="345" r:id="rId49"/>
    <p:sldId id="347" r:id="rId50"/>
    <p:sldId id="346" r:id="rId51"/>
    <p:sldId id="348" r:id="rId52"/>
    <p:sldId id="349" r:id="rId53"/>
    <p:sldId id="350" r:id="rId54"/>
    <p:sldId id="351" r:id="rId55"/>
    <p:sldId id="352" r:id="rId56"/>
    <p:sldId id="353" r:id="rId57"/>
    <p:sldId id="354" r:id="rId58"/>
    <p:sldId id="355" r:id="rId59"/>
    <p:sldId id="356" r:id="rId60"/>
    <p:sldId id="357" r:id="rId61"/>
    <p:sldId id="358" r:id="rId62"/>
    <p:sldId id="359" r:id="rId63"/>
    <p:sldId id="363" r:id="rId64"/>
    <p:sldId id="360" r:id="rId65"/>
    <p:sldId id="361" r:id="rId66"/>
    <p:sldId id="362" r:id="rId67"/>
    <p:sldId id="364" r:id="rId68"/>
    <p:sldId id="365" r:id="rId69"/>
    <p:sldId id="366" r:id="rId70"/>
    <p:sldId id="367" r:id="rId71"/>
    <p:sldId id="368" r:id="rId72"/>
    <p:sldId id="456" r:id="rId73"/>
    <p:sldId id="369" r:id="rId74"/>
    <p:sldId id="370" r:id="rId75"/>
    <p:sldId id="373" r:id="rId76"/>
    <p:sldId id="371" r:id="rId77"/>
    <p:sldId id="372" r:id="rId78"/>
    <p:sldId id="374" r:id="rId79"/>
    <p:sldId id="375" r:id="rId80"/>
    <p:sldId id="376" r:id="rId81"/>
    <p:sldId id="378" r:id="rId82"/>
    <p:sldId id="379" r:id="rId83"/>
    <p:sldId id="380" r:id="rId84"/>
    <p:sldId id="381" r:id="rId85"/>
    <p:sldId id="383" r:id="rId86"/>
    <p:sldId id="384" r:id="rId87"/>
    <p:sldId id="385" r:id="rId88"/>
    <p:sldId id="386" r:id="rId89"/>
    <p:sldId id="387" r:id="rId90"/>
    <p:sldId id="388" r:id="rId91"/>
    <p:sldId id="389" r:id="rId92"/>
    <p:sldId id="390" r:id="rId93"/>
    <p:sldId id="391" r:id="rId94"/>
    <p:sldId id="392" r:id="rId95"/>
    <p:sldId id="397" r:id="rId96"/>
    <p:sldId id="398" r:id="rId97"/>
    <p:sldId id="399" r:id="rId98"/>
    <p:sldId id="400" r:id="rId99"/>
    <p:sldId id="401" r:id="rId100"/>
    <p:sldId id="402" r:id="rId101"/>
    <p:sldId id="396" r:id="rId102"/>
    <p:sldId id="393" r:id="rId103"/>
    <p:sldId id="403" r:id="rId104"/>
    <p:sldId id="404" r:id="rId105"/>
    <p:sldId id="405" r:id="rId106"/>
    <p:sldId id="406" r:id="rId107"/>
    <p:sldId id="407" r:id="rId108"/>
    <p:sldId id="382" r:id="rId109"/>
    <p:sldId id="409" r:id="rId110"/>
    <p:sldId id="408" r:id="rId111"/>
    <p:sldId id="410" r:id="rId112"/>
    <p:sldId id="411" r:id="rId113"/>
    <p:sldId id="412" r:id="rId114"/>
    <p:sldId id="413" r:id="rId115"/>
    <p:sldId id="414" r:id="rId116"/>
    <p:sldId id="415" r:id="rId117"/>
    <p:sldId id="416" r:id="rId118"/>
    <p:sldId id="417" r:id="rId119"/>
    <p:sldId id="418" r:id="rId120"/>
    <p:sldId id="419" r:id="rId121"/>
    <p:sldId id="420" r:id="rId122"/>
    <p:sldId id="421" r:id="rId123"/>
    <p:sldId id="422" r:id="rId124"/>
    <p:sldId id="423" r:id="rId125"/>
    <p:sldId id="424" r:id="rId126"/>
    <p:sldId id="425" r:id="rId127"/>
    <p:sldId id="426" r:id="rId128"/>
    <p:sldId id="427" r:id="rId129"/>
    <p:sldId id="428" r:id="rId130"/>
    <p:sldId id="429" r:id="rId131"/>
    <p:sldId id="430" r:id="rId132"/>
    <p:sldId id="431" r:id="rId133"/>
    <p:sldId id="432" r:id="rId134"/>
    <p:sldId id="433" r:id="rId135"/>
    <p:sldId id="434" r:id="rId136"/>
    <p:sldId id="435" r:id="rId137"/>
    <p:sldId id="436" r:id="rId138"/>
    <p:sldId id="437" r:id="rId139"/>
    <p:sldId id="438" r:id="rId140"/>
    <p:sldId id="439" r:id="rId141"/>
    <p:sldId id="440" r:id="rId142"/>
    <p:sldId id="441" r:id="rId143"/>
    <p:sldId id="442" r:id="rId144"/>
    <p:sldId id="443" r:id="rId145"/>
    <p:sldId id="444" r:id="rId146"/>
    <p:sldId id="445" r:id="rId147"/>
    <p:sldId id="446" r:id="rId148"/>
    <p:sldId id="447" r:id="rId1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499" autoAdjust="0"/>
  </p:normalViewPr>
  <p:slideViewPr>
    <p:cSldViewPr snapToGrid="0">
      <p:cViewPr varScale="1">
        <p:scale>
          <a:sx n="92" d="100"/>
          <a:sy n="92" d="100"/>
        </p:scale>
        <p:origin x="20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notesMaster" Target="notesMasters/notesMaster1.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presProps" Target="pres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theme" Target="theme/theme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tableStyles" Target="tableStyles.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9"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Calibri"/>
              </a:rPr>
              <a:t>Click to move the slide</a:t>
            </a:r>
          </a:p>
        </p:txBody>
      </p:sp>
      <p:sp>
        <p:nvSpPr>
          <p:cNvPr id="140" name="PlaceHolder 2"/>
          <p:cNvSpPr>
            <a:spLocks noGrp="1"/>
          </p:cNvSpPr>
          <p:nvPr>
            <p:ph type="body"/>
          </p:nvPr>
        </p:nvSpPr>
        <p:spPr>
          <a:xfrm>
            <a:off x="756000" y="5078520"/>
            <a:ext cx="6047640" cy="4811040"/>
          </a:xfrm>
          <a:prstGeom prst="rect">
            <a:avLst/>
          </a:prstGeom>
        </p:spPr>
        <p:txBody>
          <a:bodyPr lIns="0" tIns="0" rIns="0" bIns="0">
            <a:noAutofit/>
          </a:bodyPr>
          <a:lstStyle/>
          <a:p>
            <a:r>
              <a:rPr lang="en-IN" sz="2000" b="0" strike="noStrike" spc="-1">
                <a:latin typeface="Arial"/>
              </a:rPr>
              <a:t>Click to edit the notes format</a:t>
            </a:r>
          </a:p>
        </p:txBody>
      </p:sp>
      <p:sp>
        <p:nvSpPr>
          <p:cNvPr id="141" name="PlaceHolder 3"/>
          <p:cNvSpPr>
            <a:spLocks noGrp="1"/>
          </p:cNvSpPr>
          <p:nvPr>
            <p:ph type="hdr"/>
          </p:nvPr>
        </p:nvSpPr>
        <p:spPr>
          <a:xfrm>
            <a:off x="0" y="0"/>
            <a:ext cx="3280680" cy="534240"/>
          </a:xfrm>
          <a:prstGeom prst="rect">
            <a:avLst/>
          </a:prstGeom>
        </p:spPr>
        <p:txBody>
          <a:bodyPr lIns="0" tIns="0" rIns="0" bIns="0">
            <a:noAutofit/>
          </a:bodyPr>
          <a:lstStyle/>
          <a:p>
            <a:r>
              <a:rPr lang="en-IN" sz="1400" b="0" strike="noStrike" spc="-1">
                <a:latin typeface="Times New Roman"/>
              </a:rPr>
              <a:t>&lt;header&gt;</a:t>
            </a:r>
          </a:p>
        </p:txBody>
      </p:sp>
      <p:sp>
        <p:nvSpPr>
          <p:cNvPr id="142"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IN" sz="1400" b="0" strike="noStrike" spc="-1">
                <a:latin typeface="Times New Roman"/>
              </a:rPr>
              <a:t>&lt;date/time&gt;</a:t>
            </a:r>
          </a:p>
        </p:txBody>
      </p:sp>
      <p:sp>
        <p:nvSpPr>
          <p:cNvPr id="143"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IN" sz="1400" b="0" strike="noStrike" spc="-1">
                <a:latin typeface="Times New Roman"/>
              </a:rPr>
              <a:t>&lt;footer&gt;</a:t>
            </a:r>
          </a:p>
        </p:txBody>
      </p:sp>
      <p:sp>
        <p:nvSpPr>
          <p:cNvPr id="144"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8EEBA371-6BFE-4B64-853D-C5B402AAF9E3}" type="slidenum">
              <a:rPr lang="en-IN" sz="1400" b="0" strike="noStrike" spc="-1">
                <a:latin typeface="Times New Roman"/>
              </a:rPr>
              <a:t>‹#›</a:t>
            </a:fld>
            <a:endParaRPr lang="en-IN"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4" name="PlaceHolder 2"/>
          <p:cNvSpPr>
            <a:spLocks noGrp="1"/>
          </p:cNvSpPr>
          <p:nvPr>
            <p:ph type="body"/>
          </p:nvPr>
        </p:nvSpPr>
        <p:spPr>
          <a:xfrm>
            <a:off x="1097280" y="1845720"/>
            <a:ext cx="100580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5" name="PlaceHolder 3"/>
          <p:cNvSpPr>
            <a:spLocks noGrp="1"/>
          </p:cNvSpPr>
          <p:nvPr>
            <p:ph type="body"/>
          </p:nvPr>
        </p:nvSpPr>
        <p:spPr>
          <a:xfrm>
            <a:off x="1097280" y="3947040"/>
            <a:ext cx="100580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7" name="PlaceHolder 2"/>
          <p:cNvSpPr>
            <a:spLocks noGrp="1"/>
          </p:cNvSpPr>
          <p:nvPr>
            <p:ph type="body"/>
          </p:nvPr>
        </p:nvSpPr>
        <p:spPr>
          <a:xfrm>
            <a:off x="1097280" y="184572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8" name="PlaceHolder 3"/>
          <p:cNvSpPr>
            <a:spLocks noGrp="1"/>
          </p:cNvSpPr>
          <p:nvPr>
            <p:ph type="body"/>
          </p:nvPr>
        </p:nvSpPr>
        <p:spPr>
          <a:xfrm>
            <a:off x="6251400" y="184572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9" name="PlaceHolder 4"/>
          <p:cNvSpPr>
            <a:spLocks noGrp="1"/>
          </p:cNvSpPr>
          <p:nvPr>
            <p:ph type="body"/>
          </p:nvPr>
        </p:nvSpPr>
        <p:spPr>
          <a:xfrm>
            <a:off x="1097280" y="394704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0" name="PlaceHolder 5"/>
          <p:cNvSpPr>
            <a:spLocks noGrp="1"/>
          </p:cNvSpPr>
          <p:nvPr>
            <p:ph type="body"/>
          </p:nvPr>
        </p:nvSpPr>
        <p:spPr>
          <a:xfrm>
            <a:off x="6251400" y="394704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42" name="PlaceHolder 2"/>
          <p:cNvSpPr>
            <a:spLocks noGrp="1"/>
          </p:cNvSpPr>
          <p:nvPr>
            <p:ph type="body"/>
          </p:nvPr>
        </p:nvSpPr>
        <p:spPr>
          <a:xfrm>
            <a:off x="1097280" y="1845720"/>
            <a:ext cx="323856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3" name="PlaceHolder 3"/>
          <p:cNvSpPr>
            <a:spLocks noGrp="1"/>
          </p:cNvSpPr>
          <p:nvPr>
            <p:ph type="body"/>
          </p:nvPr>
        </p:nvSpPr>
        <p:spPr>
          <a:xfrm>
            <a:off x="4498200" y="1845720"/>
            <a:ext cx="323856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4" name="PlaceHolder 4"/>
          <p:cNvSpPr>
            <a:spLocks noGrp="1"/>
          </p:cNvSpPr>
          <p:nvPr>
            <p:ph type="body"/>
          </p:nvPr>
        </p:nvSpPr>
        <p:spPr>
          <a:xfrm>
            <a:off x="7899120" y="1845720"/>
            <a:ext cx="323856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5" name="PlaceHolder 5"/>
          <p:cNvSpPr>
            <a:spLocks noGrp="1"/>
          </p:cNvSpPr>
          <p:nvPr>
            <p:ph type="body"/>
          </p:nvPr>
        </p:nvSpPr>
        <p:spPr>
          <a:xfrm>
            <a:off x="1097280" y="3947040"/>
            <a:ext cx="323856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6" name="PlaceHolder 6"/>
          <p:cNvSpPr>
            <a:spLocks noGrp="1"/>
          </p:cNvSpPr>
          <p:nvPr>
            <p:ph type="body"/>
          </p:nvPr>
        </p:nvSpPr>
        <p:spPr>
          <a:xfrm>
            <a:off x="4498200" y="3947040"/>
            <a:ext cx="323856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47" name="PlaceHolder 7"/>
          <p:cNvSpPr>
            <a:spLocks noGrp="1"/>
          </p:cNvSpPr>
          <p:nvPr>
            <p:ph type="body"/>
          </p:nvPr>
        </p:nvSpPr>
        <p:spPr>
          <a:xfrm>
            <a:off x="7899120" y="3947040"/>
            <a:ext cx="3238560" cy="191880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8" name="PlaceHolder 2"/>
          <p:cNvSpPr>
            <a:spLocks noGrp="1"/>
          </p:cNvSpPr>
          <p:nvPr>
            <p:ph type="subTitle"/>
          </p:nvPr>
        </p:nvSpPr>
        <p:spPr>
          <a:xfrm>
            <a:off x="1097280" y="1845720"/>
            <a:ext cx="10058040" cy="402300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type="body"/>
          </p:nvPr>
        </p:nvSpPr>
        <p:spPr>
          <a:xfrm>
            <a:off x="1097280" y="1845720"/>
            <a:ext cx="10058040" cy="402300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2" name="PlaceHolder 2"/>
          <p:cNvSpPr>
            <a:spLocks noGrp="1"/>
          </p:cNvSpPr>
          <p:nvPr>
            <p:ph type="body"/>
          </p:nvPr>
        </p:nvSpPr>
        <p:spPr>
          <a:xfrm>
            <a:off x="1097280" y="1845720"/>
            <a:ext cx="4908240" cy="40230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3" name="PlaceHolder 3"/>
          <p:cNvSpPr>
            <a:spLocks noGrp="1"/>
          </p:cNvSpPr>
          <p:nvPr>
            <p:ph type="body"/>
          </p:nvPr>
        </p:nvSpPr>
        <p:spPr>
          <a:xfrm>
            <a:off x="6251400" y="1845720"/>
            <a:ext cx="4908240" cy="402300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1097280" y="286560"/>
            <a:ext cx="10058040" cy="672480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7" name="PlaceHolder 2"/>
          <p:cNvSpPr>
            <a:spLocks noGrp="1"/>
          </p:cNvSpPr>
          <p:nvPr>
            <p:ph type="body"/>
          </p:nvPr>
        </p:nvSpPr>
        <p:spPr>
          <a:xfrm>
            <a:off x="1097280" y="184572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8" name="PlaceHolder 3"/>
          <p:cNvSpPr>
            <a:spLocks noGrp="1"/>
          </p:cNvSpPr>
          <p:nvPr>
            <p:ph type="body"/>
          </p:nvPr>
        </p:nvSpPr>
        <p:spPr>
          <a:xfrm>
            <a:off x="6251400" y="1845720"/>
            <a:ext cx="4908240" cy="40230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69" name="PlaceHolder 4"/>
          <p:cNvSpPr>
            <a:spLocks noGrp="1"/>
          </p:cNvSpPr>
          <p:nvPr>
            <p:ph type="body"/>
          </p:nvPr>
        </p:nvSpPr>
        <p:spPr>
          <a:xfrm>
            <a:off x="1097280" y="394704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3" name="PlaceHolder 2"/>
          <p:cNvSpPr>
            <a:spLocks noGrp="1"/>
          </p:cNvSpPr>
          <p:nvPr>
            <p:ph type="subTitle"/>
          </p:nvPr>
        </p:nvSpPr>
        <p:spPr>
          <a:xfrm>
            <a:off x="1097280" y="1845720"/>
            <a:ext cx="10058040" cy="402300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1" name="PlaceHolder 2"/>
          <p:cNvSpPr>
            <a:spLocks noGrp="1"/>
          </p:cNvSpPr>
          <p:nvPr>
            <p:ph type="body"/>
          </p:nvPr>
        </p:nvSpPr>
        <p:spPr>
          <a:xfrm>
            <a:off x="1097280" y="1845720"/>
            <a:ext cx="4908240" cy="40230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2" name="PlaceHolder 3"/>
          <p:cNvSpPr>
            <a:spLocks noGrp="1"/>
          </p:cNvSpPr>
          <p:nvPr>
            <p:ph type="body"/>
          </p:nvPr>
        </p:nvSpPr>
        <p:spPr>
          <a:xfrm>
            <a:off x="6251400" y="184572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3" name="PlaceHolder 4"/>
          <p:cNvSpPr>
            <a:spLocks noGrp="1"/>
          </p:cNvSpPr>
          <p:nvPr>
            <p:ph type="body"/>
          </p:nvPr>
        </p:nvSpPr>
        <p:spPr>
          <a:xfrm>
            <a:off x="6251400" y="394704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5" name="PlaceHolder 2"/>
          <p:cNvSpPr>
            <a:spLocks noGrp="1"/>
          </p:cNvSpPr>
          <p:nvPr>
            <p:ph type="body"/>
          </p:nvPr>
        </p:nvSpPr>
        <p:spPr>
          <a:xfrm>
            <a:off x="1097280" y="184572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6" name="PlaceHolder 3"/>
          <p:cNvSpPr>
            <a:spLocks noGrp="1"/>
          </p:cNvSpPr>
          <p:nvPr>
            <p:ph type="body"/>
          </p:nvPr>
        </p:nvSpPr>
        <p:spPr>
          <a:xfrm>
            <a:off x="6251400" y="184572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77" name="PlaceHolder 4"/>
          <p:cNvSpPr>
            <a:spLocks noGrp="1"/>
          </p:cNvSpPr>
          <p:nvPr>
            <p:ph type="body"/>
          </p:nvPr>
        </p:nvSpPr>
        <p:spPr>
          <a:xfrm>
            <a:off x="1097280" y="3947040"/>
            <a:ext cx="100580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9" name="PlaceHolder 2"/>
          <p:cNvSpPr>
            <a:spLocks noGrp="1"/>
          </p:cNvSpPr>
          <p:nvPr>
            <p:ph type="body"/>
          </p:nvPr>
        </p:nvSpPr>
        <p:spPr>
          <a:xfrm>
            <a:off x="1097280" y="1845720"/>
            <a:ext cx="100580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0" name="PlaceHolder 3"/>
          <p:cNvSpPr>
            <a:spLocks noGrp="1"/>
          </p:cNvSpPr>
          <p:nvPr>
            <p:ph type="body"/>
          </p:nvPr>
        </p:nvSpPr>
        <p:spPr>
          <a:xfrm>
            <a:off x="1097280" y="3947040"/>
            <a:ext cx="100580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2" name="PlaceHolder 2"/>
          <p:cNvSpPr>
            <a:spLocks noGrp="1"/>
          </p:cNvSpPr>
          <p:nvPr>
            <p:ph type="body"/>
          </p:nvPr>
        </p:nvSpPr>
        <p:spPr>
          <a:xfrm>
            <a:off x="1097280" y="184572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3" name="PlaceHolder 3"/>
          <p:cNvSpPr>
            <a:spLocks noGrp="1"/>
          </p:cNvSpPr>
          <p:nvPr>
            <p:ph type="body"/>
          </p:nvPr>
        </p:nvSpPr>
        <p:spPr>
          <a:xfrm>
            <a:off x="6251400" y="184572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4" name="PlaceHolder 4"/>
          <p:cNvSpPr>
            <a:spLocks noGrp="1"/>
          </p:cNvSpPr>
          <p:nvPr>
            <p:ph type="body"/>
          </p:nvPr>
        </p:nvSpPr>
        <p:spPr>
          <a:xfrm>
            <a:off x="1097280" y="394704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5" name="PlaceHolder 5"/>
          <p:cNvSpPr>
            <a:spLocks noGrp="1"/>
          </p:cNvSpPr>
          <p:nvPr>
            <p:ph type="body"/>
          </p:nvPr>
        </p:nvSpPr>
        <p:spPr>
          <a:xfrm>
            <a:off x="6251400" y="394704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7" name="PlaceHolder 2"/>
          <p:cNvSpPr>
            <a:spLocks noGrp="1"/>
          </p:cNvSpPr>
          <p:nvPr>
            <p:ph type="body"/>
          </p:nvPr>
        </p:nvSpPr>
        <p:spPr>
          <a:xfrm>
            <a:off x="1097280" y="1845720"/>
            <a:ext cx="323856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8" name="PlaceHolder 3"/>
          <p:cNvSpPr>
            <a:spLocks noGrp="1"/>
          </p:cNvSpPr>
          <p:nvPr>
            <p:ph type="body"/>
          </p:nvPr>
        </p:nvSpPr>
        <p:spPr>
          <a:xfrm>
            <a:off x="4498200" y="1845720"/>
            <a:ext cx="323856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89" name="PlaceHolder 4"/>
          <p:cNvSpPr>
            <a:spLocks noGrp="1"/>
          </p:cNvSpPr>
          <p:nvPr>
            <p:ph type="body"/>
          </p:nvPr>
        </p:nvSpPr>
        <p:spPr>
          <a:xfrm>
            <a:off x="7899120" y="1845720"/>
            <a:ext cx="323856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90" name="PlaceHolder 5"/>
          <p:cNvSpPr>
            <a:spLocks noGrp="1"/>
          </p:cNvSpPr>
          <p:nvPr>
            <p:ph type="body"/>
          </p:nvPr>
        </p:nvSpPr>
        <p:spPr>
          <a:xfrm>
            <a:off x="1097280" y="3947040"/>
            <a:ext cx="323856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91" name="PlaceHolder 6"/>
          <p:cNvSpPr>
            <a:spLocks noGrp="1"/>
          </p:cNvSpPr>
          <p:nvPr>
            <p:ph type="body"/>
          </p:nvPr>
        </p:nvSpPr>
        <p:spPr>
          <a:xfrm>
            <a:off x="4498200" y="3947040"/>
            <a:ext cx="323856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92" name="PlaceHolder 7"/>
          <p:cNvSpPr>
            <a:spLocks noGrp="1"/>
          </p:cNvSpPr>
          <p:nvPr>
            <p:ph type="body"/>
          </p:nvPr>
        </p:nvSpPr>
        <p:spPr>
          <a:xfrm>
            <a:off x="7899120" y="3947040"/>
            <a:ext cx="3238560" cy="191880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3"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4" name="PlaceHolder 2"/>
          <p:cNvSpPr>
            <a:spLocks noGrp="1"/>
          </p:cNvSpPr>
          <p:nvPr>
            <p:ph type="subTitle"/>
          </p:nvPr>
        </p:nvSpPr>
        <p:spPr>
          <a:xfrm>
            <a:off x="1097280" y="1845720"/>
            <a:ext cx="10058040" cy="402300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6" name="PlaceHolder 2"/>
          <p:cNvSpPr>
            <a:spLocks noGrp="1"/>
          </p:cNvSpPr>
          <p:nvPr>
            <p:ph type="body"/>
          </p:nvPr>
        </p:nvSpPr>
        <p:spPr>
          <a:xfrm>
            <a:off x="1097280" y="1845720"/>
            <a:ext cx="10058040" cy="402300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8" name="PlaceHolder 2"/>
          <p:cNvSpPr>
            <a:spLocks noGrp="1"/>
          </p:cNvSpPr>
          <p:nvPr>
            <p:ph type="body"/>
          </p:nvPr>
        </p:nvSpPr>
        <p:spPr>
          <a:xfrm>
            <a:off x="1097280" y="1845720"/>
            <a:ext cx="4908240" cy="40230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109" name="PlaceHolder 3"/>
          <p:cNvSpPr>
            <a:spLocks noGrp="1"/>
          </p:cNvSpPr>
          <p:nvPr>
            <p:ph type="body"/>
          </p:nvPr>
        </p:nvSpPr>
        <p:spPr>
          <a:xfrm>
            <a:off x="6251400" y="1845720"/>
            <a:ext cx="4908240" cy="402300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0"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type="body"/>
          </p:nvPr>
        </p:nvSpPr>
        <p:spPr>
          <a:xfrm>
            <a:off x="1097280" y="1845720"/>
            <a:ext cx="10058040" cy="402300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1" name="PlaceHolder 1"/>
          <p:cNvSpPr>
            <a:spLocks noGrp="1"/>
          </p:cNvSpPr>
          <p:nvPr>
            <p:ph type="subTitle"/>
          </p:nvPr>
        </p:nvSpPr>
        <p:spPr>
          <a:xfrm>
            <a:off x="1097280" y="286560"/>
            <a:ext cx="10058040" cy="672480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13" name="PlaceHolder 2"/>
          <p:cNvSpPr>
            <a:spLocks noGrp="1"/>
          </p:cNvSpPr>
          <p:nvPr>
            <p:ph type="body"/>
          </p:nvPr>
        </p:nvSpPr>
        <p:spPr>
          <a:xfrm>
            <a:off x="1097280" y="184572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114" name="PlaceHolder 3"/>
          <p:cNvSpPr>
            <a:spLocks noGrp="1"/>
          </p:cNvSpPr>
          <p:nvPr>
            <p:ph type="body"/>
          </p:nvPr>
        </p:nvSpPr>
        <p:spPr>
          <a:xfrm>
            <a:off x="6251400" y="1845720"/>
            <a:ext cx="4908240" cy="40230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115" name="PlaceHolder 4"/>
          <p:cNvSpPr>
            <a:spLocks noGrp="1"/>
          </p:cNvSpPr>
          <p:nvPr>
            <p:ph type="body"/>
          </p:nvPr>
        </p:nvSpPr>
        <p:spPr>
          <a:xfrm>
            <a:off x="1097280" y="394704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17" name="PlaceHolder 2"/>
          <p:cNvSpPr>
            <a:spLocks noGrp="1"/>
          </p:cNvSpPr>
          <p:nvPr>
            <p:ph type="body"/>
          </p:nvPr>
        </p:nvSpPr>
        <p:spPr>
          <a:xfrm>
            <a:off x="1097280" y="1845720"/>
            <a:ext cx="4908240" cy="40230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118" name="PlaceHolder 3"/>
          <p:cNvSpPr>
            <a:spLocks noGrp="1"/>
          </p:cNvSpPr>
          <p:nvPr>
            <p:ph type="body"/>
          </p:nvPr>
        </p:nvSpPr>
        <p:spPr>
          <a:xfrm>
            <a:off x="6251400" y="184572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119" name="PlaceHolder 4"/>
          <p:cNvSpPr>
            <a:spLocks noGrp="1"/>
          </p:cNvSpPr>
          <p:nvPr>
            <p:ph type="body"/>
          </p:nvPr>
        </p:nvSpPr>
        <p:spPr>
          <a:xfrm>
            <a:off x="6251400" y="394704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21" name="PlaceHolder 2"/>
          <p:cNvSpPr>
            <a:spLocks noGrp="1"/>
          </p:cNvSpPr>
          <p:nvPr>
            <p:ph type="body"/>
          </p:nvPr>
        </p:nvSpPr>
        <p:spPr>
          <a:xfrm>
            <a:off x="1097280" y="184572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122" name="PlaceHolder 3"/>
          <p:cNvSpPr>
            <a:spLocks noGrp="1"/>
          </p:cNvSpPr>
          <p:nvPr>
            <p:ph type="body"/>
          </p:nvPr>
        </p:nvSpPr>
        <p:spPr>
          <a:xfrm>
            <a:off x="6251400" y="184572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123" name="PlaceHolder 4"/>
          <p:cNvSpPr>
            <a:spLocks noGrp="1"/>
          </p:cNvSpPr>
          <p:nvPr>
            <p:ph type="body"/>
          </p:nvPr>
        </p:nvSpPr>
        <p:spPr>
          <a:xfrm>
            <a:off x="1097280" y="3947040"/>
            <a:ext cx="100580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25" name="PlaceHolder 2"/>
          <p:cNvSpPr>
            <a:spLocks noGrp="1"/>
          </p:cNvSpPr>
          <p:nvPr>
            <p:ph type="body"/>
          </p:nvPr>
        </p:nvSpPr>
        <p:spPr>
          <a:xfrm>
            <a:off x="1097280" y="1845720"/>
            <a:ext cx="100580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126" name="PlaceHolder 3"/>
          <p:cNvSpPr>
            <a:spLocks noGrp="1"/>
          </p:cNvSpPr>
          <p:nvPr>
            <p:ph type="body"/>
          </p:nvPr>
        </p:nvSpPr>
        <p:spPr>
          <a:xfrm>
            <a:off x="1097280" y="3947040"/>
            <a:ext cx="100580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28" name="PlaceHolder 2"/>
          <p:cNvSpPr>
            <a:spLocks noGrp="1"/>
          </p:cNvSpPr>
          <p:nvPr>
            <p:ph type="body"/>
          </p:nvPr>
        </p:nvSpPr>
        <p:spPr>
          <a:xfrm>
            <a:off x="1097280" y="184572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129" name="PlaceHolder 3"/>
          <p:cNvSpPr>
            <a:spLocks noGrp="1"/>
          </p:cNvSpPr>
          <p:nvPr>
            <p:ph type="body"/>
          </p:nvPr>
        </p:nvSpPr>
        <p:spPr>
          <a:xfrm>
            <a:off x="6251400" y="184572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130" name="PlaceHolder 4"/>
          <p:cNvSpPr>
            <a:spLocks noGrp="1"/>
          </p:cNvSpPr>
          <p:nvPr>
            <p:ph type="body"/>
          </p:nvPr>
        </p:nvSpPr>
        <p:spPr>
          <a:xfrm>
            <a:off x="1097280" y="394704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131" name="PlaceHolder 5"/>
          <p:cNvSpPr>
            <a:spLocks noGrp="1"/>
          </p:cNvSpPr>
          <p:nvPr>
            <p:ph type="body"/>
          </p:nvPr>
        </p:nvSpPr>
        <p:spPr>
          <a:xfrm>
            <a:off x="6251400" y="394704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33" name="PlaceHolder 2"/>
          <p:cNvSpPr>
            <a:spLocks noGrp="1"/>
          </p:cNvSpPr>
          <p:nvPr>
            <p:ph type="body"/>
          </p:nvPr>
        </p:nvSpPr>
        <p:spPr>
          <a:xfrm>
            <a:off x="1097280" y="1845720"/>
            <a:ext cx="323856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134" name="PlaceHolder 3"/>
          <p:cNvSpPr>
            <a:spLocks noGrp="1"/>
          </p:cNvSpPr>
          <p:nvPr>
            <p:ph type="body"/>
          </p:nvPr>
        </p:nvSpPr>
        <p:spPr>
          <a:xfrm>
            <a:off x="4498200" y="1845720"/>
            <a:ext cx="323856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135" name="PlaceHolder 4"/>
          <p:cNvSpPr>
            <a:spLocks noGrp="1"/>
          </p:cNvSpPr>
          <p:nvPr>
            <p:ph type="body"/>
          </p:nvPr>
        </p:nvSpPr>
        <p:spPr>
          <a:xfrm>
            <a:off x="7899120" y="1845720"/>
            <a:ext cx="323856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136" name="PlaceHolder 5"/>
          <p:cNvSpPr>
            <a:spLocks noGrp="1"/>
          </p:cNvSpPr>
          <p:nvPr>
            <p:ph type="body"/>
          </p:nvPr>
        </p:nvSpPr>
        <p:spPr>
          <a:xfrm>
            <a:off x="1097280" y="3947040"/>
            <a:ext cx="323856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137" name="PlaceHolder 6"/>
          <p:cNvSpPr>
            <a:spLocks noGrp="1"/>
          </p:cNvSpPr>
          <p:nvPr>
            <p:ph type="body"/>
          </p:nvPr>
        </p:nvSpPr>
        <p:spPr>
          <a:xfrm>
            <a:off x="4498200" y="3947040"/>
            <a:ext cx="323856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138" name="PlaceHolder 7"/>
          <p:cNvSpPr>
            <a:spLocks noGrp="1"/>
          </p:cNvSpPr>
          <p:nvPr>
            <p:ph type="body"/>
          </p:nvPr>
        </p:nvSpPr>
        <p:spPr>
          <a:xfrm>
            <a:off x="7899120" y="3947040"/>
            <a:ext cx="3238560" cy="191880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7" name="PlaceHolder 2"/>
          <p:cNvSpPr>
            <a:spLocks noGrp="1"/>
          </p:cNvSpPr>
          <p:nvPr>
            <p:ph type="body"/>
          </p:nvPr>
        </p:nvSpPr>
        <p:spPr>
          <a:xfrm>
            <a:off x="1097280" y="1845720"/>
            <a:ext cx="4908240" cy="40230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18" name="PlaceHolder 3"/>
          <p:cNvSpPr>
            <a:spLocks noGrp="1"/>
          </p:cNvSpPr>
          <p:nvPr>
            <p:ph type="body"/>
          </p:nvPr>
        </p:nvSpPr>
        <p:spPr>
          <a:xfrm>
            <a:off x="6251400" y="1845720"/>
            <a:ext cx="4908240" cy="402300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1097280" y="286560"/>
            <a:ext cx="10058040" cy="672480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2" name="PlaceHolder 2"/>
          <p:cNvSpPr>
            <a:spLocks noGrp="1"/>
          </p:cNvSpPr>
          <p:nvPr>
            <p:ph type="body"/>
          </p:nvPr>
        </p:nvSpPr>
        <p:spPr>
          <a:xfrm>
            <a:off x="1097280" y="184572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3" name="PlaceHolder 3"/>
          <p:cNvSpPr>
            <a:spLocks noGrp="1"/>
          </p:cNvSpPr>
          <p:nvPr>
            <p:ph type="body"/>
          </p:nvPr>
        </p:nvSpPr>
        <p:spPr>
          <a:xfrm>
            <a:off x="6251400" y="1845720"/>
            <a:ext cx="4908240" cy="40230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4" name="PlaceHolder 4"/>
          <p:cNvSpPr>
            <a:spLocks noGrp="1"/>
          </p:cNvSpPr>
          <p:nvPr>
            <p:ph type="body"/>
          </p:nvPr>
        </p:nvSpPr>
        <p:spPr>
          <a:xfrm>
            <a:off x="1097280" y="394704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6" name="PlaceHolder 2"/>
          <p:cNvSpPr>
            <a:spLocks noGrp="1"/>
          </p:cNvSpPr>
          <p:nvPr>
            <p:ph type="body"/>
          </p:nvPr>
        </p:nvSpPr>
        <p:spPr>
          <a:xfrm>
            <a:off x="1097280" y="1845720"/>
            <a:ext cx="4908240" cy="40230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7" name="PlaceHolder 3"/>
          <p:cNvSpPr>
            <a:spLocks noGrp="1"/>
          </p:cNvSpPr>
          <p:nvPr>
            <p:ph type="body"/>
          </p:nvPr>
        </p:nvSpPr>
        <p:spPr>
          <a:xfrm>
            <a:off x="6251400" y="184572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28" name="PlaceHolder 4"/>
          <p:cNvSpPr>
            <a:spLocks noGrp="1"/>
          </p:cNvSpPr>
          <p:nvPr>
            <p:ph type="body"/>
          </p:nvPr>
        </p:nvSpPr>
        <p:spPr>
          <a:xfrm>
            <a:off x="6251400" y="394704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type="body"/>
          </p:nvPr>
        </p:nvSpPr>
        <p:spPr>
          <a:xfrm>
            <a:off x="1097280" y="184572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1" name="PlaceHolder 3"/>
          <p:cNvSpPr>
            <a:spLocks noGrp="1"/>
          </p:cNvSpPr>
          <p:nvPr>
            <p:ph type="body"/>
          </p:nvPr>
        </p:nvSpPr>
        <p:spPr>
          <a:xfrm>
            <a:off x="6251400" y="1845720"/>
            <a:ext cx="49082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
        <p:nvSpPr>
          <p:cNvPr id="32" name="PlaceHolder 4"/>
          <p:cNvSpPr>
            <a:spLocks noGrp="1"/>
          </p:cNvSpPr>
          <p:nvPr>
            <p:ph type="body"/>
          </p:nvPr>
        </p:nvSpPr>
        <p:spPr>
          <a:xfrm>
            <a:off x="1097280" y="3947040"/>
            <a:ext cx="10058040" cy="1918800"/>
          </a:xfrm>
          <a:prstGeom prst="rect">
            <a:avLst/>
          </a:prstGeom>
        </p:spPr>
        <p:txBody>
          <a:bodyPr lIns="0" tIns="0" rIns="0" bIns="0">
            <a:normAutofit/>
          </a:bodyPr>
          <a:lstStyle/>
          <a:p>
            <a:endParaRPr lang="en-US" sz="2000" b="0" strike="noStrike" spc="-1">
              <a:solidFill>
                <a:srgbClr val="40404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CustomShape 1" hidden="1"/>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3" name="CustomShape 2" hidden="1"/>
          <p:cNvSpPr/>
          <p:nvPr/>
        </p:nvSpPr>
        <p:spPr>
          <a:xfrm>
            <a:off x="0" y="6334200"/>
            <a:ext cx="1219176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 name="Line 3"/>
          <p:cNvSpPr/>
          <p:nvPr/>
        </p:nvSpPr>
        <p:spPr>
          <a:xfrm>
            <a:off x="1193400" y="1737720"/>
            <a:ext cx="996696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3" name="CustomShape 4"/>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PlaceHolder 6"/>
          <p:cNvSpPr>
            <a:spLocks noGrp="1"/>
          </p:cNvSpPr>
          <p:nvPr>
            <p:ph type="title"/>
          </p:nvPr>
        </p:nvSpPr>
        <p:spPr>
          <a:xfrm>
            <a:off x="1097280" y="758880"/>
            <a:ext cx="10058040" cy="3565800"/>
          </a:xfrm>
          <a:prstGeom prst="rect">
            <a:avLst/>
          </a:prstGeom>
        </p:spPr>
        <p:txBody>
          <a:bodyPr anchor="b">
            <a:normAutofit/>
          </a:bodyPr>
          <a:lstStyle/>
          <a:p>
            <a:pPr>
              <a:lnSpc>
                <a:spcPct val="85000"/>
              </a:lnSpc>
            </a:pPr>
            <a:r>
              <a:rPr lang="en-US" sz="8000" b="0" strike="noStrike" spc="-52">
                <a:solidFill>
                  <a:srgbClr val="262626"/>
                </a:solidFill>
                <a:latin typeface="Calibri Light"/>
              </a:rPr>
              <a:t>Click to edit Master title style</a:t>
            </a:r>
            <a:endParaRPr lang="en-US" sz="8000" b="0" strike="noStrike" spc="-1">
              <a:solidFill>
                <a:srgbClr val="000000"/>
              </a:solidFill>
              <a:latin typeface="Calibri"/>
            </a:endParaRPr>
          </a:p>
        </p:txBody>
      </p:sp>
      <p:sp>
        <p:nvSpPr>
          <p:cNvPr id="6" name="PlaceHolder 7"/>
          <p:cNvSpPr>
            <a:spLocks noGrp="1"/>
          </p:cNvSpPr>
          <p:nvPr>
            <p:ph type="dt"/>
          </p:nvPr>
        </p:nvSpPr>
        <p:spPr>
          <a:xfrm>
            <a:off x="1097280" y="6459840"/>
            <a:ext cx="2471760" cy="364680"/>
          </a:xfrm>
          <a:prstGeom prst="rect">
            <a:avLst/>
          </a:prstGeom>
        </p:spPr>
        <p:txBody>
          <a:bodyPr anchor="ctr">
            <a:noAutofit/>
          </a:bodyPr>
          <a:lstStyle/>
          <a:p>
            <a:pPr>
              <a:lnSpc>
                <a:spcPct val="100000"/>
              </a:lnSpc>
            </a:pPr>
            <a:fld id="{9A009454-4073-4436-8486-C90FAB4D2836}" type="datetime">
              <a:rPr lang="en-IN" sz="900" b="0" strike="noStrike" spc="-1">
                <a:solidFill>
                  <a:srgbClr val="FFFFFF"/>
                </a:solidFill>
                <a:latin typeface="Calibri"/>
              </a:rPr>
              <a:t>10-01-2025</a:t>
            </a:fld>
            <a:r>
              <a:rPr lang="en-IN" sz="900" b="0" strike="noStrike" spc="-1">
                <a:solidFill>
                  <a:srgbClr val="FFFFFF"/>
                </a:solidFill>
                <a:latin typeface="Calibri"/>
              </a:rPr>
              <a:t> </a:t>
            </a:r>
            <a:fld id="{F37C0A57-ED96-4A2E-A2AD-20A669471D6C}" type="datetime12">
              <a:rPr lang="en-IN" sz="900" b="0" strike="noStrike" spc="-1">
                <a:solidFill>
                  <a:srgbClr val="FFFFFF"/>
                </a:solidFill>
                <a:latin typeface="Calibri"/>
              </a:rPr>
              <a:t>8:30 PM</a:t>
            </a:fld>
            <a:endParaRPr lang="en-IN" sz="900" b="0" strike="noStrike" spc="-1">
              <a:latin typeface="Times New Roman"/>
            </a:endParaRPr>
          </a:p>
        </p:txBody>
      </p:sp>
      <p:sp>
        <p:nvSpPr>
          <p:cNvPr id="7" name="PlaceHolder 8"/>
          <p:cNvSpPr>
            <a:spLocks noGrp="1"/>
          </p:cNvSpPr>
          <p:nvPr>
            <p:ph type="ftr"/>
          </p:nvPr>
        </p:nvSpPr>
        <p:spPr>
          <a:xfrm>
            <a:off x="3686040" y="6459840"/>
            <a:ext cx="4822560" cy="364680"/>
          </a:xfrm>
          <a:prstGeom prst="rect">
            <a:avLst/>
          </a:prstGeom>
        </p:spPr>
        <p:txBody>
          <a:bodyPr anchor="ctr">
            <a:noAutofit/>
          </a:bodyPr>
          <a:lstStyle/>
          <a:p>
            <a:pPr algn="ctr">
              <a:lnSpc>
                <a:spcPct val="100000"/>
              </a:lnSpc>
            </a:pPr>
            <a:r>
              <a:rPr lang="en-US" sz="900" b="0" strike="noStrike" cap="all" spc="-1">
                <a:solidFill>
                  <a:srgbClr val="FFFFFF"/>
                </a:solidFill>
                <a:latin typeface="Calibri"/>
              </a:rPr>
              <a:t>Department of Computer Science and Engineering</a:t>
            </a:r>
            <a:endParaRPr lang="en-IN" sz="900" b="0" strike="noStrike" spc="-1">
              <a:latin typeface="Times New Roman"/>
            </a:endParaRPr>
          </a:p>
        </p:txBody>
      </p:sp>
      <p:sp>
        <p:nvSpPr>
          <p:cNvPr id="8" name="PlaceHolder 9"/>
          <p:cNvSpPr>
            <a:spLocks noGrp="1"/>
          </p:cNvSpPr>
          <p:nvPr>
            <p:ph type="sldNum"/>
          </p:nvPr>
        </p:nvSpPr>
        <p:spPr>
          <a:xfrm>
            <a:off x="9900360" y="6459840"/>
            <a:ext cx="1311840" cy="364680"/>
          </a:xfrm>
          <a:prstGeom prst="rect">
            <a:avLst/>
          </a:prstGeom>
        </p:spPr>
        <p:txBody>
          <a:bodyPr anchor="ctr">
            <a:noAutofit/>
          </a:bodyPr>
          <a:lstStyle/>
          <a:p>
            <a:pPr algn="r">
              <a:lnSpc>
                <a:spcPct val="100000"/>
              </a:lnSpc>
            </a:pPr>
            <a:fld id="{1966E27E-4A65-4F72-9E7C-BA459A06F29A}" type="slidenum">
              <a:rPr lang="en-IN" sz="1050" b="0" strike="noStrike" spc="-1">
                <a:solidFill>
                  <a:srgbClr val="FFFFFF"/>
                </a:solidFill>
                <a:latin typeface="Calibri"/>
              </a:rPr>
              <a:t>‹#›</a:t>
            </a:fld>
            <a:endParaRPr lang="en-IN" sz="1050" b="0" strike="noStrike" spc="-1">
              <a:latin typeface="Times New Roman"/>
            </a:endParaRPr>
          </a:p>
        </p:txBody>
      </p:sp>
      <p:sp>
        <p:nvSpPr>
          <p:cNvPr id="9" name="Line 10"/>
          <p:cNvSpPr/>
          <p:nvPr/>
        </p:nvSpPr>
        <p:spPr>
          <a:xfrm>
            <a:off x="1207440" y="4343400"/>
            <a:ext cx="987552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pic>
        <p:nvPicPr>
          <p:cNvPr id="10" name="Picture 2" descr="C:\Users\Srinidhi\Desktop\logo.png"/>
          <p:cNvPicPr/>
          <p:nvPr/>
        </p:nvPicPr>
        <p:blipFill>
          <a:blip r:embed="rId14"/>
          <a:stretch/>
        </p:blipFill>
        <p:spPr>
          <a:xfrm>
            <a:off x="0" y="-61920"/>
            <a:ext cx="2437920" cy="976680"/>
          </a:xfrm>
          <a:prstGeom prst="rect">
            <a:avLst/>
          </a:prstGeom>
          <a:ln>
            <a:noFill/>
          </a:ln>
        </p:spPr>
      </p:pic>
      <p:sp>
        <p:nvSpPr>
          <p:cNvPr id="11" name="PlaceHolder 11"/>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404040"/>
                </a:solidFill>
                <a:latin typeface="Calibri"/>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alibri"/>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404040"/>
                </a:solidFill>
                <a:latin typeface="Calibri"/>
              </a:rPr>
              <a:t>Third Outline Level</a:t>
            </a:r>
          </a:p>
          <a:p>
            <a:pPr marL="1728000" lvl="3" indent="-216000">
              <a:spcBef>
                <a:spcPts val="567"/>
              </a:spcBef>
              <a:buClr>
                <a:srgbClr val="000000"/>
              </a:buClr>
              <a:buSzPct val="75000"/>
              <a:buFont typeface="Symbol" charset="2"/>
              <a:buChar char=""/>
            </a:pPr>
            <a:r>
              <a:rPr lang="en-US" sz="1400" b="0" strike="noStrike" spc="-1">
                <a:solidFill>
                  <a:srgbClr val="40404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 name="CustomShape 1"/>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9" name="CustomShape 2"/>
          <p:cNvSpPr/>
          <p:nvPr/>
        </p:nvSpPr>
        <p:spPr>
          <a:xfrm>
            <a:off x="0" y="6334200"/>
            <a:ext cx="1219176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0" name="Line 3"/>
          <p:cNvSpPr/>
          <p:nvPr/>
        </p:nvSpPr>
        <p:spPr>
          <a:xfrm>
            <a:off x="1193400" y="1737720"/>
            <a:ext cx="996696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51" name="PlaceHolder 4"/>
          <p:cNvSpPr>
            <a:spLocks noGrp="1"/>
          </p:cNvSpPr>
          <p:nvPr>
            <p:ph type="title"/>
          </p:nvPr>
        </p:nvSpPr>
        <p:spPr>
          <a:xfrm>
            <a:off x="1097280" y="286560"/>
            <a:ext cx="10058040" cy="1450440"/>
          </a:xfrm>
          <a:prstGeom prst="rect">
            <a:avLst/>
          </a:prstGeom>
        </p:spPr>
        <p:txBody>
          <a:bodyPr anchor="b">
            <a:noAutofit/>
          </a:bodyPr>
          <a:lstStyle/>
          <a:p>
            <a:pPr>
              <a:lnSpc>
                <a:spcPct val="85000"/>
              </a:lnSpc>
            </a:pPr>
            <a:r>
              <a:rPr lang="en-US" sz="4800" b="0" strike="noStrike" spc="-52">
                <a:solidFill>
                  <a:srgbClr val="404040"/>
                </a:solidFill>
                <a:latin typeface="Calibri Light"/>
              </a:rPr>
              <a:t>Click to edit Master title style</a:t>
            </a:r>
            <a:endParaRPr lang="en-US" sz="4800" b="0" strike="noStrike" spc="-1">
              <a:solidFill>
                <a:srgbClr val="000000"/>
              </a:solidFill>
              <a:latin typeface="Calibri"/>
            </a:endParaRPr>
          </a:p>
        </p:txBody>
      </p:sp>
      <p:sp>
        <p:nvSpPr>
          <p:cNvPr id="52" name="PlaceHolder 5"/>
          <p:cNvSpPr>
            <a:spLocks noGrp="1"/>
          </p:cNvSpPr>
          <p:nvPr>
            <p:ph type="body"/>
          </p:nvPr>
        </p:nvSpPr>
        <p:spPr>
          <a:xfrm>
            <a:off x="1097280" y="1845720"/>
            <a:ext cx="10058040" cy="4023000"/>
          </a:xfrm>
          <a:prstGeom prst="rect">
            <a:avLst/>
          </a:prstGeom>
        </p:spPr>
        <p:txBody>
          <a:bodyPr lIns="0" rIns="0">
            <a:noAutofit/>
          </a:bodyPr>
          <a:lstStyle/>
          <a:p>
            <a:pPr marL="91440" indent="-91080">
              <a:lnSpc>
                <a:spcPct val="90000"/>
              </a:lnSpc>
              <a:spcBef>
                <a:spcPts val="1199"/>
              </a:spcBef>
              <a:spcAft>
                <a:spcPts val="201"/>
              </a:spcAft>
              <a:buClr>
                <a:srgbClr val="94B6D2"/>
              </a:buClr>
              <a:buFont typeface="Calibri"/>
              <a:buChar char=" "/>
            </a:pPr>
            <a:r>
              <a:rPr lang="en-US" sz="2000" b="0" strike="noStrike" spc="-1">
                <a:solidFill>
                  <a:srgbClr val="404040"/>
                </a:solidFill>
                <a:latin typeface="Calibri"/>
              </a:rPr>
              <a:t>Click to edit Master text styles</a:t>
            </a:r>
          </a:p>
          <a:p>
            <a:pPr marL="384120" lvl="1" indent="-182520">
              <a:lnSpc>
                <a:spcPct val="90000"/>
              </a:lnSpc>
              <a:spcBef>
                <a:spcPts val="201"/>
              </a:spcBef>
              <a:spcAft>
                <a:spcPts val="400"/>
              </a:spcAft>
              <a:buClr>
                <a:srgbClr val="94B6D2"/>
              </a:buClr>
              <a:buFont typeface="Calibri"/>
              <a:buChar char="◦"/>
            </a:pPr>
            <a:r>
              <a:rPr lang="en-US" sz="1800" b="0" strike="noStrike" spc="-1">
                <a:solidFill>
                  <a:srgbClr val="404040"/>
                </a:solidFill>
                <a:latin typeface="Calibri"/>
              </a:rPr>
              <a:t>Second level</a:t>
            </a:r>
          </a:p>
          <a:p>
            <a:pPr marL="567000" lvl="2" indent="-182520">
              <a:lnSpc>
                <a:spcPct val="90000"/>
              </a:lnSpc>
              <a:spcBef>
                <a:spcPts val="201"/>
              </a:spcBef>
              <a:spcAft>
                <a:spcPts val="400"/>
              </a:spcAft>
              <a:buClr>
                <a:srgbClr val="94B6D2"/>
              </a:buClr>
              <a:buFont typeface="Calibri"/>
              <a:buChar char="◦"/>
            </a:pPr>
            <a:r>
              <a:rPr lang="en-US" sz="1400" b="0" strike="noStrike" spc="-1">
                <a:solidFill>
                  <a:srgbClr val="404040"/>
                </a:solidFill>
                <a:latin typeface="Calibri"/>
              </a:rPr>
              <a:t>Third level</a:t>
            </a:r>
          </a:p>
          <a:p>
            <a:pPr marL="749880" lvl="3" indent="-182520">
              <a:lnSpc>
                <a:spcPct val="90000"/>
              </a:lnSpc>
              <a:spcBef>
                <a:spcPts val="201"/>
              </a:spcBef>
              <a:spcAft>
                <a:spcPts val="400"/>
              </a:spcAft>
              <a:buClr>
                <a:srgbClr val="94B6D2"/>
              </a:buClr>
              <a:buFont typeface="Calibri"/>
              <a:buChar char="◦"/>
            </a:pPr>
            <a:r>
              <a:rPr lang="en-US" sz="1400" b="0" strike="noStrike" spc="-1">
                <a:solidFill>
                  <a:srgbClr val="404040"/>
                </a:solidFill>
                <a:latin typeface="Calibri"/>
              </a:rPr>
              <a:t>Fourth level</a:t>
            </a:r>
          </a:p>
          <a:p>
            <a:pPr marL="932760" lvl="4" indent="-182520">
              <a:lnSpc>
                <a:spcPct val="90000"/>
              </a:lnSpc>
              <a:spcBef>
                <a:spcPts val="201"/>
              </a:spcBef>
              <a:spcAft>
                <a:spcPts val="400"/>
              </a:spcAft>
              <a:buClr>
                <a:srgbClr val="94B6D2"/>
              </a:buClr>
              <a:buFont typeface="Calibri"/>
              <a:buChar char="◦"/>
            </a:pPr>
            <a:r>
              <a:rPr lang="en-US" sz="1400" b="0" strike="noStrike" spc="-1">
                <a:solidFill>
                  <a:srgbClr val="404040"/>
                </a:solidFill>
                <a:latin typeface="Calibri"/>
              </a:rPr>
              <a:t>Fifth level</a:t>
            </a:r>
          </a:p>
        </p:txBody>
      </p:sp>
      <p:sp>
        <p:nvSpPr>
          <p:cNvPr id="53" name="PlaceHolder 6"/>
          <p:cNvSpPr>
            <a:spLocks noGrp="1"/>
          </p:cNvSpPr>
          <p:nvPr>
            <p:ph type="dt"/>
          </p:nvPr>
        </p:nvSpPr>
        <p:spPr>
          <a:xfrm>
            <a:off x="1097280" y="6459840"/>
            <a:ext cx="2471760" cy="364680"/>
          </a:xfrm>
          <a:prstGeom prst="rect">
            <a:avLst/>
          </a:prstGeom>
        </p:spPr>
        <p:txBody>
          <a:bodyPr anchor="ctr">
            <a:noAutofit/>
          </a:bodyPr>
          <a:lstStyle/>
          <a:p>
            <a:pPr>
              <a:lnSpc>
                <a:spcPct val="100000"/>
              </a:lnSpc>
            </a:pPr>
            <a:fld id="{3C74BC20-AEBE-4617-AEA6-3F3E23C27D12}" type="datetime">
              <a:rPr lang="en-IN" sz="900" b="0" strike="noStrike" spc="-1">
                <a:solidFill>
                  <a:srgbClr val="FFFFFF"/>
                </a:solidFill>
                <a:latin typeface="Calibri"/>
              </a:rPr>
              <a:t>10-01-2025</a:t>
            </a:fld>
            <a:r>
              <a:rPr lang="en-IN" sz="900" b="0" strike="noStrike" spc="-1">
                <a:solidFill>
                  <a:srgbClr val="FFFFFF"/>
                </a:solidFill>
                <a:latin typeface="Calibri"/>
              </a:rPr>
              <a:t> </a:t>
            </a:r>
            <a:fld id="{54A6207F-824C-412C-8EE0-E17D389E039A}" type="datetime12">
              <a:rPr lang="en-IN" sz="900" b="0" strike="noStrike" spc="-1">
                <a:solidFill>
                  <a:srgbClr val="FFFFFF"/>
                </a:solidFill>
                <a:latin typeface="Calibri"/>
              </a:rPr>
              <a:t>8:30 PM</a:t>
            </a:fld>
            <a:endParaRPr lang="en-IN" sz="900" b="0" strike="noStrike" spc="-1">
              <a:latin typeface="Times New Roman"/>
            </a:endParaRPr>
          </a:p>
        </p:txBody>
      </p:sp>
      <p:sp>
        <p:nvSpPr>
          <p:cNvPr id="54" name="PlaceHolder 7"/>
          <p:cNvSpPr>
            <a:spLocks noGrp="1"/>
          </p:cNvSpPr>
          <p:nvPr>
            <p:ph type="ftr"/>
          </p:nvPr>
        </p:nvSpPr>
        <p:spPr>
          <a:xfrm>
            <a:off x="3686040" y="6459840"/>
            <a:ext cx="4822560" cy="364680"/>
          </a:xfrm>
          <a:prstGeom prst="rect">
            <a:avLst/>
          </a:prstGeom>
        </p:spPr>
        <p:txBody>
          <a:bodyPr anchor="ctr">
            <a:noAutofit/>
          </a:bodyPr>
          <a:lstStyle/>
          <a:p>
            <a:pPr algn="ctr">
              <a:lnSpc>
                <a:spcPct val="100000"/>
              </a:lnSpc>
            </a:pPr>
            <a:r>
              <a:rPr lang="en-US" sz="900" b="0" strike="noStrike" cap="all" spc="-1">
                <a:solidFill>
                  <a:srgbClr val="FFFFFF"/>
                </a:solidFill>
                <a:latin typeface="Calibri"/>
              </a:rPr>
              <a:t>Department of Computer Science and Engineering</a:t>
            </a:r>
            <a:endParaRPr lang="en-IN" sz="900" b="0" strike="noStrike" spc="-1">
              <a:latin typeface="Times New Roman"/>
            </a:endParaRPr>
          </a:p>
        </p:txBody>
      </p:sp>
      <p:sp>
        <p:nvSpPr>
          <p:cNvPr id="55" name="PlaceHolder 8"/>
          <p:cNvSpPr>
            <a:spLocks noGrp="1"/>
          </p:cNvSpPr>
          <p:nvPr>
            <p:ph type="sldNum"/>
          </p:nvPr>
        </p:nvSpPr>
        <p:spPr>
          <a:xfrm>
            <a:off x="9900360" y="6459840"/>
            <a:ext cx="1311840" cy="364680"/>
          </a:xfrm>
          <a:prstGeom prst="rect">
            <a:avLst/>
          </a:prstGeom>
        </p:spPr>
        <p:txBody>
          <a:bodyPr anchor="ctr">
            <a:noAutofit/>
          </a:bodyPr>
          <a:lstStyle/>
          <a:p>
            <a:pPr algn="r">
              <a:lnSpc>
                <a:spcPct val="100000"/>
              </a:lnSpc>
            </a:pPr>
            <a:fld id="{6B0D825E-3A0D-473B-9AC7-812260B0D77B}" type="slidenum">
              <a:rPr lang="en-IN" sz="1050" b="0" strike="noStrike" spc="-1">
                <a:solidFill>
                  <a:srgbClr val="FFFFFF"/>
                </a:solidFill>
                <a:latin typeface="Calibri"/>
              </a:rPr>
              <a:t>‹#›</a:t>
            </a:fld>
            <a:endParaRPr lang="en-IN" sz="1050" b="0" strike="noStrike" spc="-1">
              <a:latin typeface="Times New Roman"/>
            </a:endParaRPr>
          </a:p>
        </p:txBody>
      </p:sp>
      <p:pic>
        <p:nvPicPr>
          <p:cNvPr id="56" name="Picture 2" descr="C:\Users\Srinidhi\Desktop\logo.png"/>
          <p:cNvPicPr/>
          <p:nvPr/>
        </p:nvPicPr>
        <p:blipFill>
          <a:blip r:embed="rId14"/>
          <a:stretch/>
        </p:blipFill>
        <p:spPr>
          <a:xfrm>
            <a:off x="175680" y="33120"/>
            <a:ext cx="2437920" cy="976680"/>
          </a:xfrm>
          <a:prstGeom prst="rect">
            <a:avLst/>
          </a:prstGeom>
          <a:ln>
            <a:noFill/>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 name="CustomShape 1"/>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94" name="CustomShape 2"/>
          <p:cNvSpPr/>
          <p:nvPr/>
        </p:nvSpPr>
        <p:spPr>
          <a:xfrm>
            <a:off x="0" y="6334200"/>
            <a:ext cx="1219176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95" name="Line 3"/>
          <p:cNvSpPr/>
          <p:nvPr/>
        </p:nvSpPr>
        <p:spPr>
          <a:xfrm>
            <a:off x="1193400" y="1737720"/>
            <a:ext cx="996696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96" name="PlaceHolder 4"/>
          <p:cNvSpPr>
            <a:spLocks noGrp="1"/>
          </p:cNvSpPr>
          <p:nvPr>
            <p:ph type="title"/>
          </p:nvPr>
        </p:nvSpPr>
        <p:spPr>
          <a:xfrm>
            <a:off x="1097280" y="286560"/>
            <a:ext cx="10058040" cy="1450440"/>
          </a:xfrm>
          <a:prstGeom prst="rect">
            <a:avLst/>
          </a:prstGeom>
        </p:spPr>
        <p:txBody>
          <a:bodyPr anchor="b">
            <a:noAutofit/>
          </a:bodyPr>
          <a:lstStyle/>
          <a:p>
            <a:pPr>
              <a:lnSpc>
                <a:spcPct val="85000"/>
              </a:lnSpc>
            </a:pPr>
            <a:r>
              <a:rPr lang="en-US" sz="4800" b="0" strike="noStrike" spc="-52">
                <a:solidFill>
                  <a:srgbClr val="404040"/>
                </a:solidFill>
                <a:latin typeface="Calibri Light"/>
              </a:rPr>
              <a:t>Click to edit Master title style</a:t>
            </a:r>
            <a:endParaRPr lang="en-US" sz="4800" b="0" strike="noStrike" spc="-1">
              <a:solidFill>
                <a:srgbClr val="000000"/>
              </a:solidFill>
              <a:latin typeface="Calibri"/>
            </a:endParaRPr>
          </a:p>
        </p:txBody>
      </p:sp>
      <p:sp>
        <p:nvSpPr>
          <p:cNvPr id="97" name="PlaceHolder 5"/>
          <p:cNvSpPr>
            <a:spLocks noGrp="1"/>
          </p:cNvSpPr>
          <p:nvPr>
            <p:ph type="body"/>
          </p:nvPr>
        </p:nvSpPr>
        <p:spPr>
          <a:xfrm>
            <a:off x="1097280" y="1845720"/>
            <a:ext cx="4937400" cy="4023000"/>
          </a:xfrm>
          <a:prstGeom prst="rect">
            <a:avLst/>
          </a:prstGeom>
        </p:spPr>
        <p:txBody>
          <a:bodyPr lIns="0" rIns="0">
            <a:noAutofit/>
          </a:bodyPr>
          <a:lstStyle/>
          <a:p>
            <a:pPr marL="91440" indent="-91080">
              <a:lnSpc>
                <a:spcPct val="90000"/>
              </a:lnSpc>
              <a:spcBef>
                <a:spcPts val="1199"/>
              </a:spcBef>
              <a:spcAft>
                <a:spcPts val="201"/>
              </a:spcAft>
              <a:buClr>
                <a:srgbClr val="94B6D2"/>
              </a:buClr>
              <a:buFont typeface="Calibri"/>
              <a:buChar char=" "/>
            </a:pPr>
            <a:r>
              <a:rPr lang="en-US" sz="2000" b="0" strike="noStrike" spc="-1">
                <a:solidFill>
                  <a:srgbClr val="404040"/>
                </a:solidFill>
                <a:latin typeface="Calibri"/>
              </a:rPr>
              <a:t>Click to edit Master text styles</a:t>
            </a:r>
          </a:p>
          <a:p>
            <a:pPr marL="384120" lvl="1" indent="-182520">
              <a:lnSpc>
                <a:spcPct val="90000"/>
              </a:lnSpc>
              <a:spcBef>
                <a:spcPts val="201"/>
              </a:spcBef>
              <a:spcAft>
                <a:spcPts val="400"/>
              </a:spcAft>
              <a:buClr>
                <a:srgbClr val="94B6D2"/>
              </a:buClr>
              <a:buFont typeface="Calibri"/>
              <a:buChar char="◦"/>
            </a:pPr>
            <a:r>
              <a:rPr lang="en-US" sz="1800" b="0" strike="noStrike" spc="-1">
                <a:solidFill>
                  <a:srgbClr val="404040"/>
                </a:solidFill>
                <a:latin typeface="Calibri"/>
              </a:rPr>
              <a:t>Second level</a:t>
            </a:r>
          </a:p>
          <a:p>
            <a:pPr marL="567000" lvl="2" indent="-182520">
              <a:lnSpc>
                <a:spcPct val="90000"/>
              </a:lnSpc>
              <a:spcBef>
                <a:spcPts val="201"/>
              </a:spcBef>
              <a:spcAft>
                <a:spcPts val="400"/>
              </a:spcAft>
              <a:buClr>
                <a:srgbClr val="94B6D2"/>
              </a:buClr>
              <a:buFont typeface="Calibri"/>
              <a:buChar char="◦"/>
            </a:pPr>
            <a:r>
              <a:rPr lang="en-US" sz="1400" b="0" strike="noStrike" spc="-1">
                <a:solidFill>
                  <a:srgbClr val="404040"/>
                </a:solidFill>
                <a:latin typeface="Calibri"/>
              </a:rPr>
              <a:t>Third level</a:t>
            </a:r>
          </a:p>
          <a:p>
            <a:pPr marL="749880" lvl="3" indent="-182520">
              <a:lnSpc>
                <a:spcPct val="90000"/>
              </a:lnSpc>
              <a:spcBef>
                <a:spcPts val="201"/>
              </a:spcBef>
              <a:spcAft>
                <a:spcPts val="400"/>
              </a:spcAft>
              <a:buClr>
                <a:srgbClr val="94B6D2"/>
              </a:buClr>
              <a:buFont typeface="Calibri"/>
              <a:buChar char="◦"/>
            </a:pPr>
            <a:r>
              <a:rPr lang="en-US" sz="1400" b="0" strike="noStrike" spc="-1">
                <a:solidFill>
                  <a:srgbClr val="404040"/>
                </a:solidFill>
                <a:latin typeface="Calibri"/>
              </a:rPr>
              <a:t>Fourth level</a:t>
            </a:r>
          </a:p>
          <a:p>
            <a:pPr marL="932760" lvl="4" indent="-182520">
              <a:lnSpc>
                <a:spcPct val="90000"/>
              </a:lnSpc>
              <a:spcBef>
                <a:spcPts val="201"/>
              </a:spcBef>
              <a:spcAft>
                <a:spcPts val="400"/>
              </a:spcAft>
              <a:buClr>
                <a:srgbClr val="94B6D2"/>
              </a:buClr>
              <a:buFont typeface="Calibri"/>
              <a:buChar char="◦"/>
            </a:pPr>
            <a:r>
              <a:rPr lang="en-US" sz="1400" b="0" strike="noStrike" spc="-1">
                <a:solidFill>
                  <a:srgbClr val="404040"/>
                </a:solidFill>
                <a:latin typeface="Calibri"/>
              </a:rPr>
              <a:t>Fifth level</a:t>
            </a:r>
          </a:p>
        </p:txBody>
      </p:sp>
      <p:sp>
        <p:nvSpPr>
          <p:cNvPr id="98" name="PlaceHolder 6"/>
          <p:cNvSpPr>
            <a:spLocks noGrp="1"/>
          </p:cNvSpPr>
          <p:nvPr>
            <p:ph type="body"/>
          </p:nvPr>
        </p:nvSpPr>
        <p:spPr>
          <a:xfrm>
            <a:off x="6217920" y="1845720"/>
            <a:ext cx="4937400" cy="4023000"/>
          </a:xfrm>
          <a:prstGeom prst="rect">
            <a:avLst/>
          </a:prstGeom>
        </p:spPr>
        <p:txBody>
          <a:bodyPr lIns="0" rIns="0">
            <a:noAutofit/>
          </a:bodyPr>
          <a:lstStyle/>
          <a:p>
            <a:pPr marL="91440" indent="-91080">
              <a:lnSpc>
                <a:spcPct val="90000"/>
              </a:lnSpc>
              <a:spcBef>
                <a:spcPts val="1199"/>
              </a:spcBef>
              <a:spcAft>
                <a:spcPts val="201"/>
              </a:spcAft>
              <a:buClr>
                <a:srgbClr val="94B6D2"/>
              </a:buClr>
              <a:buFont typeface="Calibri"/>
              <a:buChar char=" "/>
            </a:pPr>
            <a:r>
              <a:rPr lang="en-US" sz="2000" b="0" strike="noStrike" spc="-1">
                <a:solidFill>
                  <a:srgbClr val="404040"/>
                </a:solidFill>
                <a:latin typeface="Calibri"/>
              </a:rPr>
              <a:t>Click to edit Master text styles</a:t>
            </a:r>
          </a:p>
          <a:p>
            <a:pPr marL="384120" lvl="1" indent="-182520">
              <a:lnSpc>
                <a:spcPct val="90000"/>
              </a:lnSpc>
              <a:spcBef>
                <a:spcPts val="201"/>
              </a:spcBef>
              <a:spcAft>
                <a:spcPts val="400"/>
              </a:spcAft>
              <a:buClr>
                <a:srgbClr val="94B6D2"/>
              </a:buClr>
              <a:buFont typeface="Calibri"/>
              <a:buChar char="◦"/>
            </a:pPr>
            <a:r>
              <a:rPr lang="en-US" sz="1800" b="0" strike="noStrike" spc="-1">
                <a:solidFill>
                  <a:srgbClr val="404040"/>
                </a:solidFill>
                <a:latin typeface="Calibri"/>
              </a:rPr>
              <a:t>Second level</a:t>
            </a:r>
          </a:p>
          <a:p>
            <a:pPr marL="567000" lvl="2" indent="-182520">
              <a:lnSpc>
                <a:spcPct val="90000"/>
              </a:lnSpc>
              <a:spcBef>
                <a:spcPts val="201"/>
              </a:spcBef>
              <a:spcAft>
                <a:spcPts val="400"/>
              </a:spcAft>
              <a:buClr>
                <a:srgbClr val="94B6D2"/>
              </a:buClr>
              <a:buFont typeface="Calibri"/>
              <a:buChar char="◦"/>
            </a:pPr>
            <a:r>
              <a:rPr lang="en-US" sz="1400" b="0" strike="noStrike" spc="-1">
                <a:solidFill>
                  <a:srgbClr val="404040"/>
                </a:solidFill>
                <a:latin typeface="Calibri"/>
              </a:rPr>
              <a:t>Third level</a:t>
            </a:r>
          </a:p>
          <a:p>
            <a:pPr marL="749880" lvl="3" indent="-182520">
              <a:lnSpc>
                <a:spcPct val="90000"/>
              </a:lnSpc>
              <a:spcBef>
                <a:spcPts val="201"/>
              </a:spcBef>
              <a:spcAft>
                <a:spcPts val="400"/>
              </a:spcAft>
              <a:buClr>
                <a:srgbClr val="94B6D2"/>
              </a:buClr>
              <a:buFont typeface="Calibri"/>
              <a:buChar char="◦"/>
            </a:pPr>
            <a:r>
              <a:rPr lang="en-US" sz="1400" b="0" strike="noStrike" spc="-1">
                <a:solidFill>
                  <a:srgbClr val="404040"/>
                </a:solidFill>
                <a:latin typeface="Calibri"/>
              </a:rPr>
              <a:t>Fourth level</a:t>
            </a:r>
          </a:p>
          <a:p>
            <a:pPr marL="932760" lvl="4" indent="-182520">
              <a:lnSpc>
                <a:spcPct val="90000"/>
              </a:lnSpc>
              <a:spcBef>
                <a:spcPts val="201"/>
              </a:spcBef>
              <a:spcAft>
                <a:spcPts val="400"/>
              </a:spcAft>
              <a:buClr>
                <a:srgbClr val="94B6D2"/>
              </a:buClr>
              <a:buFont typeface="Calibri"/>
              <a:buChar char="◦"/>
            </a:pPr>
            <a:r>
              <a:rPr lang="en-US" sz="1400" b="0" strike="noStrike" spc="-1">
                <a:solidFill>
                  <a:srgbClr val="404040"/>
                </a:solidFill>
                <a:latin typeface="Calibri"/>
              </a:rPr>
              <a:t>Fifth level</a:t>
            </a:r>
          </a:p>
        </p:txBody>
      </p:sp>
      <p:sp>
        <p:nvSpPr>
          <p:cNvPr id="99" name="PlaceHolder 7"/>
          <p:cNvSpPr>
            <a:spLocks noGrp="1"/>
          </p:cNvSpPr>
          <p:nvPr>
            <p:ph type="dt"/>
          </p:nvPr>
        </p:nvSpPr>
        <p:spPr>
          <a:xfrm>
            <a:off x="1097280" y="6459840"/>
            <a:ext cx="2471760" cy="364680"/>
          </a:xfrm>
          <a:prstGeom prst="rect">
            <a:avLst/>
          </a:prstGeom>
        </p:spPr>
        <p:txBody>
          <a:bodyPr anchor="ctr">
            <a:noAutofit/>
          </a:bodyPr>
          <a:lstStyle/>
          <a:p>
            <a:pPr>
              <a:lnSpc>
                <a:spcPct val="100000"/>
              </a:lnSpc>
            </a:pPr>
            <a:fld id="{0D3318EC-6AF8-4E87-8AD9-BA8632E48F18}" type="datetime">
              <a:rPr lang="en-IN" sz="900" b="0" strike="noStrike" spc="-1">
                <a:solidFill>
                  <a:srgbClr val="FFFFFF"/>
                </a:solidFill>
                <a:latin typeface="Calibri"/>
              </a:rPr>
              <a:t>10-01-2025</a:t>
            </a:fld>
            <a:r>
              <a:rPr lang="en-IN" sz="900" b="0" strike="noStrike" spc="-1">
                <a:solidFill>
                  <a:srgbClr val="FFFFFF"/>
                </a:solidFill>
                <a:latin typeface="Calibri"/>
              </a:rPr>
              <a:t> </a:t>
            </a:r>
            <a:fld id="{6FE2DCFE-85BE-4D31-A4C3-ADC5D07D089B}" type="datetime12">
              <a:rPr lang="en-IN" sz="900" b="0" strike="noStrike" spc="-1">
                <a:solidFill>
                  <a:srgbClr val="FFFFFF"/>
                </a:solidFill>
                <a:latin typeface="Calibri"/>
              </a:rPr>
              <a:t>8:30 PM</a:t>
            </a:fld>
            <a:endParaRPr lang="en-IN" sz="900" b="0" strike="noStrike" spc="-1">
              <a:latin typeface="Times New Roman"/>
            </a:endParaRPr>
          </a:p>
        </p:txBody>
      </p:sp>
      <p:sp>
        <p:nvSpPr>
          <p:cNvPr id="100" name="PlaceHolder 8"/>
          <p:cNvSpPr>
            <a:spLocks noGrp="1"/>
          </p:cNvSpPr>
          <p:nvPr>
            <p:ph type="ftr"/>
          </p:nvPr>
        </p:nvSpPr>
        <p:spPr>
          <a:xfrm>
            <a:off x="3686040" y="6459840"/>
            <a:ext cx="4822560" cy="364680"/>
          </a:xfrm>
          <a:prstGeom prst="rect">
            <a:avLst/>
          </a:prstGeom>
        </p:spPr>
        <p:txBody>
          <a:bodyPr anchor="ctr">
            <a:noAutofit/>
          </a:bodyPr>
          <a:lstStyle/>
          <a:p>
            <a:pPr algn="ctr">
              <a:lnSpc>
                <a:spcPct val="100000"/>
              </a:lnSpc>
            </a:pPr>
            <a:r>
              <a:rPr lang="en-US" sz="900" b="0" strike="noStrike" cap="all" spc="-1">
                <a:solidFill>
                  <a:srgbClr val="FFFFFF"/>
                </a:solidFill>
                <a:latin typeface="Calibri"/>
              </a:rPr>
              <a:t>Department of Computer Science and Engineering</a:t>
            </a:r>
            <a:endParaRPr lang="en-IN" sz="900" b="0" strike="noStrike" spc="-1">
              <a:latin typeface="Times New Roman"/>
            </a:endParaRPr>
          </a:p>
        </p:txBody>
      </p:sp>
      <p:sp>
        <p:nvSpPr>
          <p:cNvPr id="101" name="PlaceHolder 9"/>
          <p:cNvSpPr>
            <a:spLocks noGrp="1"/>
          </p:cNvSpPr>
          <p:nvPr>
            <p:ph type="sldNum"/>
          </p:nvPr>
        </p:nvSpPr>
        <p:spPr>
          <a:xfrm>
            <a:off x="9900360" y="6459840"/>
            <a:ext cx="1311840" cy="364680"/>
          </a:xfrm>
          <a:prstGeom prst="rect">
            <a:avLst/>
          </a:prstGeom>
        </p:spPr>
        <p:txBody>
          <a:bodyPr anchor="ctr">
            <a:noAutofit/>
          </a:bodyPr>
          <a:lstStyle/>
          <a:p>
            <a:pPr algn="r">
              <a:lnSpc>
                <a:spcPct val="100000"/>
              </a:lnSpc>
            </a:pPr>
            <a:fld id="{E47D18BA-7FE7-41E7-A485-2C4370B6D9B1}" type="slidenum">
              <a:rPr lang="en-IN" sz="1050" b="0" strike="noStrike" spc="-1">
                <a:solidFill>
                  <a:srgbClr val="FFFFFF"/>
                </a:solidFill>
                <a:latin typeface="Calibri"/>
              </a:rPr>
              <a:t>‹#›</a:t>
            </a:fld>
            <a:endParaRPr lang="en-IN" sz="1050" b="0" strike="noStrike" spc="-1">
              <a:latin typeface="Times New Roman"/>
            </a:endParaRPr>
          </a:p>
        </p:txBody>
      </p:sp>
      <p:pic>
        <p:nvPicPr>
          <p:cNvPr id="102" name="Picture 2" descr="C:\Users\Srinidhi\Desktop\logo.png"/>
          <p:cNvPicPr/>
          <p:nvPr/>
        </p:nvPicPr>
        <p:blipFill>
          <a:blip r:embed="rId14"/>
          <a:stretch/>
        </p:blipFill>
        <p:spPr>
          <a:xfrm>
            <a:off x="0" y="-29160"/>
            <a:ext cx="2437920" cy="976680"/>
          </a:xfrm>
          <a:prstGeom prst="rect">
            <a:avLst/>
          </a:prstGeom>
          <a:ln>
            <a:noFill/>
          </a:ln>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 Id="rId5" Type="http://schemas.openxmlformats.org/officeDocument/2006/relationships/image" Target="../media/image64.png"/><Relationship Id="rId4" Type="http://schemas.openxmlformats.org/officeDocument/2006/relationships/image" Target="../media/image6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971640" y="3515400"/>
            <a:ext cx="10848600" cy="1119240"/>
          </a:xfrm>
          <a:prstGeom prst="rect">
            <a:avLst/>
          </a:prstGeom>
          <a:noFill/>
          <a:ln>
            <a:noFill/>
          </a:ln>
        </p:spPr>
        <p:txBody>
          <a:bodyPr anchor="b">
            <a:noAutofit/>
          </a:bodyPr>
          <a:lstStyle/>
          <a:p>
            <a:pPr algn="ctr">
              <a:lnSpc>
                <a:spcPct val="100000"/>
              </a:lnSpc>
            </a:pPr>
            <a:br>
              <a:rPr dirty="0"/>
            </a:br>
            <a:r>
              <a:rPr lang="en-IN" sz="3200" b="1" strike="noStrike" spc="-52" dirty="0">
                <a:solidFill>
                  <a:srgbClr val="262626"/>
                </a:solidFill>
                <a:latin typeface="Calibri Light"/>
              </a:rPr>
              <a:t>Course Name: Database Management Systems</a:t>
            </a:r>
            <a:br>
              <a:rPr dirty="0"/>
            </a:br>
            <a:r>
              <a:rPr lang="en-IN" sz="3200" b="1" strike="noStrike" spc="-52" dirty="0">
                <a:solidFill>
                  <a:srgbClr val="262626"/>
                </a:solidFill>
                <a:latin typeface="Calibri Light"/>
              </a:rPr>
              <a:t>Course Code: CI32</a:t>
            </a:r>
            <a:br>
              <a:rPr dirty="0"/>
            </a:br>
            <a:r>
              <a:rPr lang="en-IN" sz="3200" b="1" strike="noStrike" spc="-52" dirty="0">
                <a:solidFill>
                  <a:srgbClr val="262626"/>
                </a:solidFill>
                <a:latin typeface="Calibri Light"/>
              </a:rPr>
              <a:t>Credits: 3:0:1</a:t>
            </a:r>
            <a:br>
              <a:rPr dirty="0"/>
            </a:br>
            <a:r>
              <a:rPr lang="en-IN" sz="3200" b="1" strike="noStrike" spc="-52" dirty="0">
                <a:solidFill>
                  <a:srgbClr val="262626"/>
                </a:solidFill>
                <a:latin typeface="Calibri Light"/>
              </a:rPr>
              <a:t>UNIT 4</a:t>
            </a:r>
            <a:br>
              <a:rPr dirty="0"/>
            </a:br>
            <a:br>
              <a:rPr dirty="0"/>
            </a:br>
            <a:endParaRPr lang="en-US" sz="3200" b="0" strike="noStrike" spc="-1" dirty="0">
              <a:solidFill>
                <a:srgbClr val="000000"/>
              </a:solidFill>
              <a:latin typeface="Calibri"/>
            </a:endParaRPr>
          </a:p>
        </p:txBody>
      </p:sp>
      <p:sp>
        <p:nvSpPr>
          <p:cNvPr id="146" name="CustomShape 2"/>
          <p:cNvSpPr/>
          <p:nvPr/>
        </p:nvSpPr>
        <p:spPr>
          <a:xfrm>
            <a:off x="1866960" y="314280"/>
            <a:ext cx="8229240" cy="11426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2000" b="1" strike="noStrike" spc="-1" dirty="0">
                <a:solidFill>
                  <a:srgbClr val="000000"/>
                </a:solidFill>
                <a:latin typeface="Calibri Light"/>
              </a:rPr>
              <a:t>M.S. Ramaiah Institute of Technology</a:t>
            </a:r>
            <a:endParaRPr lang="en-IN" sz="2000" b="0" strike="noStrike" spc="-1" dirty="0">
              <a:latin typeface="Arial"/>
            </a:endParaRPr>
          </a:p>
          <a:p>
            <a:pPr algn="ctr">
              <a:lnSpc>
                <a:spcPct val="100000"/>
              </a:lnSpc>
            </a:pPr>
            <a:r>
              <a:rPr lang="en-US" sz="2000" b="1" strike="noStrike" spc="-1" dirty="0">
                <a:solidFill>
                  <a:srgbClr val="000000"/>
                </a:solidFill>
                <a:latin typeface="Calibri Light"/>
              </a:rPr>
              <a:t>(Autonomous Institute, Affiliated to VTU)</a:t>
            </a:r>
            <a:endParaRPr lang="en-IN" sz="2000" b="0" strike="noStrike" spc="-1" dirty="0">
              <a:latin typeface="Arial"/>
            </a:endParaRPr>
          </a:p>
          <a:p>
            <a:pPr algn="ctr">
              <a:lnSpc>
                <a:spcPct val="100000"/>
              </a:lnSpc>
            </a:pPr>
            <a:r>
              <a:rPr lang="en-US" sz="2000" b="1" strike="noStrike" spc="-1" dirty="0">
                <a:solidFill>
                  <a:srgbClr val="000000"/>
                </a:solidFill>
                <a:latin typeface="Calibri Light"/>
              </a:rPr>
              <a:t>Department of CSE (AIML) and CSE (Cyber Security)</a:t>
            </a:r>
            <a:endParaRPr lang="en-IN" sz="2000" b="0" strike="noStrike" spc="-1" dirty="0">
              <a:latin typeface="Arial"/>
            </a:endParaRPr>
          </a:p>
        </p:txBody>
      </p:sp>
      <p:sp>
        <p:nvSpPr>
          <p:cNvPr id="147" name="CustomShape 3"/>
          <p:cNvSpPr/>
          <p:nvPr/>
        </p:nvSpPr>
        <p:spPr>
          <a:xfrm>
            <a:off x="5981580" y="3966354"/>
            <a:ext cx="5645938" cy="289164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IN" sz="2000" b="0" strike="noStrike" spc="-1" dirty="0">
                <a:solidFill>
                  <a:srgbClr val="000000"/>
                </a:solidFill>
                <a:latin typeface="Calibri"/>
              </a:rPr>
              <a:t>Reference</a:t>
            </a:r>
            <a:r>
              <a:rPr lang="en-IN" sz="1800" b="0" strike="noStrike" spc="-1" dirty="0">
                <a:solidFill>
                  <a:srgbClr val="000000"/>
                </a:solidFill>
                <a:latin typeface="Calibri"/>
              </a:rPr>
              <a:t>:</a:t>
            </a:r>
            <a:endParaRPr lang="en-IN" sz="1800" b="0" strike="noStrike" spc="-1" dirty="0">
              <a:latin typeface="Arial"/>
            </a:endParaRPr>
          </a:p>
          <a:p>
            <a:pPr>
              <a:lnSpc>
                <a:spcPct val="100000"/>
              </a:lnSpc>
            </a:pPr>
            <a:r>
              <a:rPr lang="en-US" spc="-1" dirty="0">
                <a:solidFill>
                  <a:srgbClr val="FF0000"/>
                </a:solidFill>
                <a:latin typeface="Arial"/>
              </a:rPr>
              <a:t>Abraham </a:t>
            </a:r>
            <a:r>
              <a:rPr lang="en-US" spc="-1" dirty="0" err="1">
                <a:solidFill>
                  <a:srgbClr val="FF0000"/>
                </a:solidFill>
                <a:latin typeface="Arial"/>
              </a:rPr>
              <a:t>Silberschatz</a:t>
            </a:r>
            <a:r>
              <a:rPr lang="en-US" spc="-1" dirty="0">
                <a:solidFill>
                  <a:srgbClr val="FF0000"/>
                </a:solidFill>
                <a:latin typeface="Arial"/>
              </a:rPr>
              <a:t>, Henry F Korth, S. Sudarshan</a:t>
            </a:r>
            <a:endParaRPr lang="en-US" i="1" spc="-1" dirty="0">
              <a:solidFill>
                <a:srgbClr val="FF0000"/>
              </a:solidFill>
              <a:latin typeface="Arial"/>
            </a:endParaRPr>
          </a:p>
          <a:p>
            <a:pPr>
              <a:lnSpc>
                <a:spcPct val="100000"/>
              </a:lnSpc>
            </a:pPr>
            <a:r>
              <a:rPr lang="en-US" sz="1800" b="0" i="1" strike="noStrike" spc="-1" dirty="0">
                <a:solidFill>
                  <a:srgbClr val="FF0000"/>
                </a:solidFill>
                <a:latin typeface="Arial"/>
              </a:rPr>
              <a:t>Database System Concepts (7</a:t>
            </a:r>
            <a:r>
              <a:rPr lang="en-US" sz="1800" b="0" i="1" strike="noStrike" spc="-1" baseline="30000" dirty="0">
                <a:solidFill>
                  <a:srgbClr val="FF0000"/>
                </a:solidFill>
                <a:latin typeface="Arial"/>
              </a:rPr>
              <a:t>th</a:t>
            </a:r>
            <a:r>
              <a:rPr lang="en-US" sz="1800" b="0" i="1" strike="noStrike" spc="-1" dirty="0">
                <a:solidFill>
                  <a:srgbClr val="FF0000"/>
                </a:solidFill>
                <a:latin typeface="Arial"/>
              </a:rPr>
              <a:t> Edition</a:t>
            </a:r>
            <a:r>
              <a:rPr lang="en-US" i="1" spc="-1" dirty="0">
                <a:solidFill>
                  <a:srgbClr val="FF0000"/>
                </a:solidFill>
                <a:latin typeface="Arial"/>
              </a:rPr>
              <a:t>)</a:t>
            </a:r>
            <a:r>
              <a:rPr lang="en-US" sz="1800" b="0" i="1" strike="noStrike" spc="-1" dirty="0">
                <a:solidFill>
                  <a:srgbClr val="FF0000"/>
                </a:solidFill>
                <a:latin typeface="Arial"/>
                <a:sym typeface="Wingdings" panose="05000000000000000000" pitchFamily="2" charset="2"/>
              </a:rPr>
              <a:t></a:t>
            </a:r>
            <a:r>
              <a:rPr lang="en-US" sz="1800" b="1" i="1" strike="noStrike" spc="-1" dirty="0">
                <a:solidFill>
                  <a:srgbClr val="FF0000"/>
                </a:solidFill>
                <a:latin typeface="Arial"/>
                <a:sym typeface="Wingdings" panose="05000000000000000000" pitchFamily="2" charset="2"/>
              </a:rPr>
              <a:t>Prescribed textbook as per curriculum</a:t>
            </a:r>
            <a:endParaRPr lang="en-US" sz="1800" b="1" i="1" strike="noStrike" spc="-1" dirty="0">
              <a:solidFill>
                <a:srgbClr val="FF0000"/>
              </a:solidFill>
              <a:latin typeface="Arial"/>
            </a:endParaRPr>
          </a:p>
          <a:p>
            <a:pPr>
              <a:lnSpc>
                <a:spcPct val="100000"/>
              </a:lnSpc>
            </a:pPr>
            <a:r>
              <a:rPr lang="en-US" spc="-1" dirty="0">
                <a:solidFill>
                  <a:srgbClr val="222222"/>
                </a:solidFill>
                <a:latin typeface="Arial"/>
              </a:rPr>
              <a:t>Abraham </a:t>
            </a:r>
            <a:r>
              <a:rPr lang="en-US" spc="-1" dirty="0" err="1">
                <a:solidFill>
                  <a:srgbClr val="222222"/>
                </a:solidFill>
                <a:latin typeface="Arial"/>
              </a:rPr>
              <a:t>Silberschatz</a:t>
            </a:r>
            <a:r>
              <a:rPr lang="en-US" spc="-1" dirty="0">
                <a:solidFill>
                  <a:srgbClr val="222222"/>
                </a:solidFill>
                <a:latin typeface="Arial"/>
              </a:rPr>
              <a:t>, Henry F Korth, S. Sudarshan</a:t>
            </a:r>
            <a:endParaRPr lang="en-US" i="1" spc="-1" dirty="0">
              <a:solidFill>
                <a:srgbClr val="222222"/>
              </a:solidFill>
              <a:latin typeface="Arial"/>
            </a:endParaRPr>
          </a:p>
          <a:p>
            <a:pPr>
              <a:lnSpc>
                <a:spcPct val="100000"/>
              </a:lnSpc>
            </a:pPr>
            <a:r>
              <a:rPr lang="en-US" sz="1800" b="0" i="1" strike="noStrike" spc="-1" dirty="0">
                <a:solidFill>
                  <a:srgbClr val="222222"/>
                </a:solidFill>
                <a:latin typeface="Arial"/>
              </a:rPr>
              <a:t>Database System Concepts (3</a:t>
            </a:r>
            <a:r>
              <a:rPr lang="en-US" sz="1800" b="0" i="1" strike="noStrike" spc="-1" baseline="30000" dirty="0">
                <a:solidFill>
                  <a:srgbClr val="222222"/>
                </a:solidFill>
                <a:latin typeface="Arial"/>
              </a:rPr>
              <a:t>rd</a:t>
            </a:r>
            <a:r>
              <a:rPr lang="en-US" sz="1800" b="0" i="1" strike="noStrike" spc="-1" dirty="0">
                <a:solidFill>
                  <a:srgbClr val="222222"/>
                </a:solidFill>
                <a:latin typeface="Arial"/>
              </a:rPr>
              <a:t> Edition)</a:t>
            </a:r>
          </a:p>
          <a:p>
            <a:pPr>
              <a:lnSpc>
                <a:spcPct val="100000"/>
              </a:lnSpc>
            </a:pPr>
            <a:r>
              <a:rPr lang="en-US" spc="-1" dirty="0">
                <a:solidFill>
                  <a:srgbClr val="222222"/>
                </a:solidFill>
                <a:latin typeface="Arial"/>
              </a:rPr>
              <a:t>Abraham </a:t>
            </a:r>
            <a:r>
              <a:rPr lang="en-US" spc="-1" dirty="0" err="1">
                <a:solidFill>
                  <a:srgbClr val="222222"/>
                </a:solidFill>
                <a:latin typeface="Arial"/>
              </a:rPr>
              <a:t>Silberschatz</a:t>
            </a:r>
            <a:r>
              <a:rPr lang="en-US" spc="-1" dirty="0">
                <a:solidFill>
                  <a:srgbClr val="222222"/>
                </a:solidFill>
                <a:latin typeface="Arial"/>
              </a:rPr>
              <a:t>, Henry F Korth, S. Sudarshan</a:t>
            </a:r>
            <a:endParaRPr lang="en-US" i="1" spc="-1" dirty="0">
              <a:solidFill>
                <a:srgbClr val="222222"/>
              </a:solidFill>
              <a:latin typeface="Arial"/>
            </a:endParaRPr>
          </a:p>
          <a:p>
            <a:pPr>
              <a:lnSpc>
                <a:spcPct val="100000"/>
              </a:lnSpc>
            </a:pPr>
            <a:r>
              <a:rPr lang="en-US" sz="1800" b="0" i="1" strike="noStrike" spc="-1" dirty="0">
                <a:solidFill>
                  <a:srgbClr val="222222"/>
                </a:solidFill>
                <a:latin typeface="Arial"/>
              </a:rPr>
              <a:t>Database System Concepts (6</a:t>
            </a:r>
            <a:r>
              <a:rPr lang="en-US" sz="1800" b="0" i="1" strike="noStrike" spc="-1" baseline="30000" dirty="0">
                <a:solidFill>
                  <a:srgbClr val="222222"/>
                </a:solidFill>
                <a:latin typeface="Arial"/>
              </a:rPr>
              <a:t>th</a:t>
            </a:r>
            <a:r>
              <a:rPr lang="en-US" sz="1800" b="0" i="1" strike="noStrike" spc="-1" dirty="0">
                <a:solidFill>
                  <a:srgbClr val="222222"/>
                </a:solidFill>
                <a:latin typeface="Arial"/>
              </a:rPr>
              <a:t> Edition)</a:t>
            </a:r>
            <a:endParaRPr lang="en-IN" sz="1800" b="0" strike="noStrike" spc="-1" dirty="0">
              <a:latin typeface="Arial"/>
            </a:endParaRPr>
          </a:p>
          <a:p>
            <a:pPr>
              <a:lnSpc>
                <a:spcPct val="100000"/>
              </a:lnSpc>
            </a:pPr>
            <a:endParaRPr lang="en-IN" sz="1800" b="0" strike="noStrike" spc="-1" dirty="0">
              <a:latin typeface="Arial"/>
            </a:endParaRPr>
          </a:p>
          <a:p>
            <a:pPr>
              <a:lnSpc>
                <a:spcPct val="100000"/>
              </a:lnSpc>
            </a:pPr>
            <a:endParaRPr lang="en-IN" sz="18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7AF96-719B-DE96-2935-C2F68986C7C0}"/>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61919524-3940-031E-D62F-B10C85CF6127}"/>
              </a:ext>
            </a:extLst>
          </p:cNvPr>
          <p:cNvSpPr txBox="1"/>
          <p:nvPr/>
        </p:nvSpPr>
        <p:spPr>
          <a:xfrm>
            <a:off x="1154160" y="714636"/>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DATABASE DESIGN: Informal Design Guidelines for Relation Schemas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262C21ED-AFDD-298C-45EF-C4EA567F2A8C}"/>
              </a:ext>
            </a:extLst>
          </p:cNvPr>
          <p:cNvSpPr txBox="1"/>
          <p:nvPr/>
        </p:nvSpPr>
        <p:spPr>
          <a:xfrm>
            <a:off x="1097280" y="1845719"/>
            <a:ext cx="10058040" cy="4388825"/>
          </a:xfrm>
          <a:prstGeom prst="rect">
            <a:avLst/>
          </a:prstGeom>
          <a:noFill/>
          <a:ln>
            <a:noFill/>
          </a:ln>
        </p:spPr>
        <p:txBody>
          <a:bodyPr lIns="0" rIns="0">
            <a:normAutofit lnSpcReduction="10000"/>
          </a:bodyPr>
          <a:lstStyle/>
          <a:p>
            <a:pPr marL="457200" indent="-457200" algn="l">
              <a:buFont typeface="+mj-lt"/>
              <a:buAutoNum type="arabicPeriod"/>
            </a:pPr>
            <a:r>
              <a:rPr lang="en-US" sz="2400" b="1" u="sng" strike="noStrike" spc="-1" dirty="0">
                <a:latin typeface="Calibri" panose="020F0502020204030204" pitchFamily="34" charset="0"/>
                <a:ea typeface="Calibri" panose="020F0502020204030204" pitchFamily="34" charset="0"/>
                <a:cs typeface="Calibri" panose="020F0502020204030204" pitchFamily="34" charset="0"/>
              </a:rPr>
              <a:t>Informal Design Guidelines for Relational Databases</a:t>
            </a:r>
          </a:p>
          <a:p>
            <a:pPr lvl="1"/>
            <a:r>
              <a:rPr lang="en-US" sz="2400" b="1" strike="noStrike" spc="-1" dirty="0">
                <a:latin typeface="Calibri" panose="020F0502020204030204" pitchFamily="34" charset="0"/>
                <a:ea typeface="Calibri" panose="020F0502020204030204" pitchFamily="34" charset="0"/>
                <a:cs typeface="Calibri" panose="020F0502020204030204" pitchFamily="34" charset="0"/>
              </a:rPr>
              <a:t>1.2 Redundant Information in Tuples and Update Anomalies</a:t>
            </a: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r>
              <a:rPr lang="en-US" sz="2000" b="1" u="sng" spc="-1" dirty="0">
                <a:latin typeface="Calibri" panose="020F0502020204030204" pitchFamily="34" charset="0"/>
                <a:ea typeface="Calibri" panose="020F0502020204030204" pitchFamily="34" charset="0"/>
                <a:cs typeface="Calibri" panose="020F0502020204030204" pitchFamily="34" charset="0"/>
              </a:rPr>
              <a:t>GUIDELINE 2: </a:t>
            </a:r>
            <a:r>
              <a:rPr lang="en-US" sz="2000" spc="-1" dirty="0">
                <a:latin typeface="Calibri" panose="020F0502020204030204" pitchFamily="34" charset="0"/>
                <a:ea typeface="Calibri" panose="020F0502020204030204" pitchFamily="34" charset="0"/>
                <a:cs typeface="Calibri" panose="020F0502020204030204" pitchFamily="34" charset="0"/>
              </a:rPr>
              <a:t>Design a schema that does not suffer from the insertion, deletion and update anomalies. If there are any present, then note them so that applications can be made to take them into account</a:t>
            </a:r>
          </a:p>
          <a:p>
            <a:pPr lvl="1"/>
            <a:r>
              <a:rPr lang="en-US" sz="2400" b="1" spc="-1" dirty="0">
                <a:latin typeface="Calibri" panose="020F0502020204030204" pitchFamily="34" charset="0"/>
                <a:ea typeface="Calibri" panose="020F0502020204030204" pitchFamily="34" charset="0"/>
                <a:cs typeface="Calibri" panose="020F0502020204030204" pitchFamily="34" charset="0"/>
              </a:rPr>
              <a:t>1.3 Null Values in Tuples </a:t>
            </a:r>
          </a:p>
          <a:p>
            <a:pPr lvl="1"/>
            <a:r>
              <a:rPr lang="en-US" sz="2000" b="1" u="sng" spc="-1" dirty="0">
                <a:latin typeface="Calibri" panose="020F0502020204030204" pitchFamily="34" charset="0"/>
                <a:ea typeface="Calibri" panose="020F0502020204030204" pitchFamily="34" charset="0"/>
                <a:cs typeface="Calibri" panose="020F0502020204030204" pitchFamily="34" charset="0"/>
              </a:rPr>
              <a:t>GUIDELINE 3: </a:t>
            </a:r>
            <a:r>
              <a:rPr lang="en-US" sz="2000" spc="-1" dirty="0">
                <a:latin typeface="Calibri" panose="020F0502020204030204" pitchFamily="34" charset="0"/>
                <a:ea typeface="Calibri" panose="020F0502020204030204" pitchFamily="34" charset="0"/>
                <a:cs typeface="Calibri" panose="020F0502020204030204" pitchFamily="34" charset="0"/>
              </a:rPr>
              <a:t>Relations should be designed such that their tuples will have as few NULL values as possible. Attributes that are NULL frequently could be placed in separate relations (with the primary key)</a:t>
            </a:r>
          </a:p>
          <a:p>
            <a:pPr lvl="1"/>
            <a:r>
              <a:rPr lang="en-US" sz="2000" i="1" spc="-1" dirty="0">
                <a:latin typeface="Calibri" panose="020F0502020204030204" pitchFamily="34" charset="0"/>
                <a:ea typeface="Calibri" panose="020F0502020204030204" pitchFamily="34" charset="0"/>
                <a:cs typeface="Calibri" panose="020F0502020204030204" pitchFamily="34" charset="0"/>
              </a:rPr>
              <a:t>Reasons for nulls:</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attribute not applicable or invalid</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attribute value unknown  (may exist)</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value known to exist, but unavailable </a:t>
            </a: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400" b="1"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b="1"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lvl="1"/>
            <a:endPar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endPar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5B1E7D57-3BAE-6DF9-318C-5114CCA740D6}"/>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10</a:t>
            </a:fld>
            <a:endParaRPr lang="en-IN" sz="1050" b="0" strike="noStrike" spc="-1">
              <a:latin typeface="Times New Roman"/>
            </a:endParaRPr>
          </a:p>
        </p:txBody>
      </p:sp>
      <p:sp>
        <p:nvSpPr>
          <p:cNvPr id="160" name="TextShape 4">
            <a:extLst>
              <a:ext uri="{FF2B5EF4-FFF2-40B4-BE49-F238E27FC236}">
                <a16:creationId xmlns:a16="http://schemas.microsoft.com/office/drawing/2014/main" id="{71F818BD-842F-5FD9-04FD-4B7B809171B3}"/>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8336081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AEF01-EE3F-9678-EE8B-EDAC9E8B08C7}"/>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CC7E0677-75D7-2164-1446-00FF1781434B}"/>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99DDD216-6819-B225-86CF-6C6C48B925BE}"/>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THIRD NORMAL (3NF) FORM</a:t>
            </a:r>
            <a:r>
              <a:rPr lang="en-US" sz="2000" b="1" spc="-1" dirty="0">
                <a:latin typeface="Calibri" panose="020F0502020204030204" pitchFamily="34" charset="0"/>
                <a:ea typeface="Calibri" panose="020F0502020204030204" pitchFamily="34" charset="0"/>
                <a:cs typeface="Calibri" panose="020F0502020204030204" pitchFamily="34" charset="0"/>
              </a:rPr>
              <a:t>:</a:t>
            </a:r>
          </a:p>
          <a:p>
            <a:pPr lvl="1"/>
            <a:r>
              <a:rPr lang="en-US" sz="2000" b="1" spc="-1" dirty="0">
                <a:latin typeface="Calibri" panose="020F0502020204030204" pitchFamily="34" charset="0"/>
                <a:ea typeface="Calibri" panose="020F0502020204030204" pitchFamily="34" charset="0"/>
                <a:cs typeface="Calibri" panose="020F0502020204030204" pitchFamily="34" charset="0"/>
              </a:rPr>
              <a:t>Purpose: </a:t>
            </a:r>
            <a:r>
              <a:rPr lang="en-US" sz="2000" spc="-1" dirty="0">
                <a:latin typeface="Calibri" panose="020F0502020204030204" pitchFamily="34" charset="0"/>
                <a:ea typeface="Calibri" panose="020F0502020204030204" pitchFamily="34" charset="0"/>
                <a:cs typeface="Calibri" panose="020F0502020204030204" pitchFamily="34" charset="0"/>
              </a:rPr>
              <a:t>The primary motivation for going from 2NF (Second Normal Form) to 3NF (Third Normal Form) is </a:t>
            </a:r>
            <a:r>
              <a:rPr lang="en-US" sz="2000" b="1" spc="-1" dirty="0">
                <a:solidFill>
                  <a:srgbClr val="FF0000"/>
                </a:solidFill>
                <a:latin typeface="Calibri" panose="020F0502020204030204" pitchFamily="34" charset="0"/>
                <a:ea typeface="Calibri" panose="020F0502020204030204" pitchFamily="34" charset="0"/>
                <a:cs typeface="Calibri" panose="020F0502020204030204" pitchFamily="34" charset="0"/>
              </a:rPr>
              <a:t>to eliminate transitive dependencies </a:t>
            </a:r>
            <a:r>
              <a:rPr lang="en-US" sz="2000" spc="-1" dirty="0">
                <a:latin typeface="Calibri" panose="020F0502020204030204" pitchFamily="34" charset="0"/>
                <a:ea typeface="Calibri" panose="020F0502020204030204" pitchFamily="34" charset="0"/>
                <a:cs typeface="Calibri" panose="020F0502020204030204" pitchFamily="34" charset="0"/>
              </a:rPr>
              <a:t>and further reduce redundancy in the database. </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A relation schema R is in third normal form (3NF) if it is in 2NF and  no non-prime attribute A in R is </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transitively dependent </a:t>
            </a:r>
            <a:r>
              <a:rPr lang="en-US" sz="2000" spc="-1" dirty="0">
                <a:latin typeface="Calibri" panose="020F0502020204030204" pitchFamily="34" charset="0"/>
                <a:ea typeface="Calibri" panose="020F0502020204030204" pitchFamily="34" charset="0"/>
                <a:cs typeface="Calibri" panose="020F0502020204030204" pitchFamily="34" charset="0"/>
              </a:rPr>
              <a:t>on the primary key</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R can be decomposed into 3NF relations via the process of 3NF normalization </a:t>
            </a:r>
          </a:p>
          <a:p>
            <a:pPr marL="800100" lvl="1"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Definition:</a:t>
            </a:r>
          </a:p>
          <a:p>
            <a:pPr lvl="2"/>
            <a:r>
              <a:rPr lang="en-US" sz="2000" spc="-1" dirty="0">
                <a:latin typeface="Calibri" panose="020F0502020204030204" pitchFamily="34" charset="0"/>
                <a:ea typeface="Calibri" panose="020F0502020204030204" pitchFamily="34" charset="0"/>
                <a:cs typeface="Calibri" panose="020F0502020204030204" pitchFamily="34" charset="0"/>
              </a:rPr>
              <a:t>A relation schema R is in third normal form with respect to a set F of functional</a:t>
            </a:r>
          </a:p>
          <a:p>
            <a:pPr lvl="2"/>
            <a:r>
              <a:rPr lang="en-US" sz="2000" spc="-1" dirty="0">
                <a:latin typeface="Calibri" panose="020F0502020204030204" pitchFamily="34" charset="0"/>
                <a:ea typeface="Calibri" panose="020F0502020204030204" pitchFamily="34" charset="0"/>
                <a:cs typeface="Calibri" panose="020F0502020204030204" pitchFamily="34" charset="0"/>
              </a:rPr>
              <a:t>dependencies if, for all functional dependencies in F+ of the form α → β, where α ⊆ R</a:t>
            </a:r>
          </a:p>
          <a:p>
            <a:pPr lvl="2"/>
            <a:r>
              <a:rPr lang="en-US" sz="2000" spc="-1" dirty="0">
                <a:latin typeface="Calibri" panose="020F0502020204030204" pitchFamily="34" charset="0"/>
                <a:ea typeface="Calibri" panose="020F0502020204030204" pitchFamily="34" charset="0"/>
                <a:cs typeface="Calibri" panose="020F0502020204030204" pitchFamily="34" charset="0"/>
              </a:rPr>
              <a:t>and β ⊆ R, at least one of the following holds:</a:t>
            </a:r>
          </a:p>
          <a:p>
            <a:pPr marL="1371600" lvl="2"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α → β is a trivial functional dependency.</a:t>
            </a:r>
          </a:p>
          <a:p>
            <a:pPr marL="1371600" lvl="2"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α is a </a:t>
            </a:r>
            <a:r>
              <a:rPr lang="en-US" sz="2000" spc="-1" dirty="0" err="1">
                <a:latin typeface="Calibri" panose="020F0502020204030204" pitchFamily="34" charset="0"/>
                <a:ea typeface="Calibri" panose="020F0502020204030204" pitchFamily="34" charset="0"/>
                <a:cs typeface="Calibri" panose="020F0502020204030204" pitchFamily="34" charset="0"/>
              </a:rPr>
              <a:t>superkey</a:t>
            </a:r>
            <a:r>
              <a:rPr lang="en-US" sz="2000" spc="-1" dirty="0">
                <a:latin typeface="Calibri" panose="020F0502020204030204" pitchFamily="34" charset="0"/>
                <a:ea typeface="Calibri" panose="020F0502020204030204" pitchFamily="34" charset="0"/>
                <a:cs typeface="Calibri" panose="020F0502020204030204" pitchFamily="34" charset="0"/>
              </a:rPr>
              <a:t> for R.</a:t>
            </a:r>
          </a:p>
          <a:p>
            <a:pPr marL="1371600" lvl="2"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Each attribute A in β − α is contained in a candidate key for R.</a:t>
            </a:r>
          </a:p>
        </p:txBody>
      </p:sp>
      <p:sp>
        <p:nvSpPr>
          <p:cNvPr id="159" name="TextShape 3">
            <a:extLst>
              <a:ext uri="{FF2B5EF4-FFF2-40B4-BE49-F238E27FC236}">
                <a16:creationId xmlns:a16="http://schemas.microsoft.com/office/drawing/2014/main" id="{0F47EE5D-F73F-CF32-5410-4475A04D09F9}"/>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100</a:t>
            </a:fld>
            <a:endParaRPr lang="en-IN" sz="1050" b="0" strike="noStrike" spc="-1">
              <a:latin typeface="Times New Roman"/>
            </a:endParaRPr>
          </a:p>
        </p:txBody>
      </p:sp>
      <p:sp>
        <p:nvSpPr>
          <p:cNvPr id="160" name="TextShape 4">
            <a:extLst>
              <a:ext uri="{FF2B5EF4-FFF2-40B4-BE49-F238E27FC236}">
                <a16:creationId xmlns:a16="http://schemas.microsoft.com/office/drawing/2014/main" id="{79753E6C-0F33-D96C-DB4F-039669294B1A}"/>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37363376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9407-A0E6-95B4-68AA-FBBCF44687CA}"/>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7DA07AA3-0660-D205-81A4-2308A9B9D977}"/>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8FE9EC99-1CFF-26F4-3A80-C06550C0DB7F}"/>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THIRD NORMAL (3NF) FORM</a:t>
            </a:r>
            <a:r>
              <a:rPr lang="en-US" sz="2000" b="1" spc="-1" dirty="0">
                <a:latin typeface="Calibri" panose="020F0502020204030204" pitchFamily="34" charset="0"/>
                <a:ea typeface="Calibri" panose="020F0502020204030204" pitchFamily="34" charset="0"/>
                <a:cs typeface="Calibri" panose="020F0502020204030204" pitchFamily="34" charset="0"/>
              </a:rPr>
              <a:t>:</a:t>
            </a:r>
          </a:p>
          <a:p>
            <a:pPr lvl="1"/>
            <a:r>
              <a:rPr lang="en-US" sz="2000" b="1" spc="-1" dirty="0">
                <a:latin typeface="Calibri" panose="020F0502020204030204" pitchFamily="34" charset="0"/>
                <a:ea typeface="Calibri" panose="020F0502020204030204" pitchFamily="34" charset="0"/>
                <a:cs typeface="Calibri" panose="020F0502020204030204" pitchFamily="34" charset="0"/>
              </a:rPr>
              <a:t>Transitive Dependency: </a:t>
            </a:r>
            <a:r>
              <a:rPr lang="en-US" sz="2000" spc="-1" dirty="0">
                <a:latin typeface="Calibri" panose="020F0502020204030204" pitchFamily="34" charset="0"/>
                <a:ea typeface="Calibri" panose="020F0502020204030204" pitchFamily="34" charset="0"/>
                <a:cs typeface="Calibri" panose="020F0502020204030204" pitchFamily="34" charset="0"/>
              </a:rPr>
              <a:t>A transitive dependency occurs when a non-prime attribute depends on another non-prime attribute via a third attribute (i.e., A→B and B→C imply A→C).</a:t>
            </a:r>
          </a:p>
        </p:txBody>
      </p:sp>
      <p:sp>
        <p:nvSpPr>
          <p:cNvPr id="159" name="TextShape 3">
            <a:extLst>
              <a:ext uri="{FF2B5EF4-FFF2-40B4-BE49-F238E27FC236}">
                <a16:creationId xmlns:a16="http://schemas.microsoft.com/office/drawing/2014/main" id="{DB35C7AD-3C61-054F-95D2-22A36A3D341F}"/>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101</a:t>
            </a:fld>
            <a:endParaRPr lang="en-IN" sz="1050" b="0" strike="noStrike" spc="-1">
              <a:latin typeface="Times New Roman"/>
            </a:endParaRPr>
          </a:p>
        </p:txBody>
      </p:sp>
      <p:sp>
        <p:nvSpPr>
          <p:cNvPr id="160" name="TextShape 4">
            <a:extLst>
              <a:ext uri="{FF2B5EF4-FFF2-40B4-BE49-F238E27FC236}">
                <a16:creationId xmlns:a16="http://schemas.microsoft.com/office/drawing/2014/main" id="{EF9019B9-B156-99CE-E3D0-D5CCFBFF378B}"/>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BDF913B8-0FBF-4CAD-E3C7-03B705A0B374}"/>
              </a:ext>
            </a:extLst>
          </p:cNvPr>
          <p:cNvPicPr>
            <a:picLocks noChangeAspect="1"/>
          </p:cNvPicPr>
          <p:nvPr/>
        </p:nvPicPr>
        <p:blipFill>
          <a:blip r:embed="rId2"/>
          <a:stretch>
            <a:fillRect/>
          </a:stretch>
        </p:blipFill>
        <p:spPr>
          <a:xfrm>
            <a:off x="1551708" y="2790479"/>
            <a:ext cx="6123709" cy="3410963"/>
          </a:xfrm>
          <a:prstGeom prst="rect">
            <a:avLst/>
          </a:prstGeom>
        </p:spPr>
      </p:pic>
    </p:spTree>
    <p:extLst>
      <p:ext uri="{BB962C8B-B14F-4D97-AF65-F5344CB8AC3E}">
        <p14:creationId xmlns:p14="http://schemas.microsoft.com/office/powerpoint/2010/main" val="39012790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62DF9-E781-9AE0-F085-4466C2FC9654}"/>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703AE3BD-8600-EFD5-9434-26909FC01773}"/>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E1528C7C-F5D0-A04A-E7CF-E48DF4591840}"/>
              </a:ext>
            </a:extLst>
          </p:cNvPr>
          <p:cNvSpPr txBox="1"/>
          <p:nvPr/>
        </p:nvSpPr>
        <p:spPr>
          <a:xfrm>
            <a:off x="1097279" y="1845719"/>
            <a:ext cx="10873047" cy="4340335"/>
          </a:xfrm>
          <a:prstGeom prst="rect">
            <a:avLst/>
          </a:prstGeom>
          <a:noFill/>
          <a:ln>
            <a:noFill/>
          </a:ln>
        </p:spPr>
        <p:txBody>
          <a:bodyPr lIns="0" rIns="0">
            <a:normAutofit fontScale="92500" lnSpcReduction="20000"/>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THIRD NORMAL (3NF) FORM</a:t>
            </a:r>
            <a:r>
              <a:rPr lang="en-US" sz="2000" b="1" spc="-1" dirty="0">
                <a:latin typeface="Calibri" panose="020F0502020204030204" pitchFamily="34" charset="0"/>
                <a:ea typeface="Calibri" panose="020F0502020204030204" pitchFamily="34" charset="0"/>
                <a:cs typeface="Calibri" panose="020F0502020204030204" pitchFamily="34" charset="0"/>
              </a:rPr>
              <a:t>:</a:t>
            </a: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FDs - </a:t>
            </a:r>
            <a:r>
              <a:rPr lang="en-US" sz="2000" spc="-1" dirty="0" err="1">
                <a:solidFill>
                  <a:srgbClr val="FF0000"/>
                </a:solidFill>
                <a:latin typeface="Calibri" panose="020F0502020204030204" pitchFamily="34" charset="0"/>
                <a:ea typeface="Calibri" panose="020F0502020204030204" pitchFamily="34" charset="0"/>
                <a:cs typeface="Calibri" panose="020F0502020204030204" pitchFamily="34" charset="0"/>
              </a:rPr>
              <a:t>Employee_ID</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000" spc="-1" dirty="0">
                <a:latin typeface="Calibri" panose="020F0502020204030204" pitchFamily="34" charset="0"/>
                <a:ea typeface="Calibri" panose="020F0502020204030204" pitchFamily="34" charset="0"/>
                <a:cs typeface="Calibri" panose="020F0502020204030204" pitchFamily="34" charset="0"/>
              </a:rPr>
              <a:t>→ {</a:t>
            </a:r>
            <a:r>
              <a:rPr lang="en-US" sz="2000" spc="-1" dirty="0" err="1">
                <a:latin typeface="Calibri" panose="020F0502020204030204" pitchFamily="34" charset="0"/>
                <a:ea typeface="Calibri" panose="020F0502020204030204" pitchFamily="34" charset="0"/>
                <a:cs typeface="Calibri" panose="020F0502020204030204" pitchFamily="34" charset="0"/>
              </a:rPr>
              <a:t>Department_ID</a:t>
            </a:r>
            <a:r>
              <a:rPr lang="en-US" sz="2000" spc="-1" dirty="0">
                <a:latin typeface="Calibri" panose="020F0502020204030204" pitchFamily="34" charset="0"/>
                <a:ea typeface="Calibri" panose="020F0502020204030204" pitchFamily="34" charset="0"/>
                <a:cs typeface="Calibri" panose="020F0502020204030204" pitchFamily="34" charset="0"/>
              </a:rPr>
              <a:t>, </a:t>
            </a:r>
            <a:r>
              <a:rPr lang="en-US" sz="2000" spc="-1" dirty="0" err="1">
                <a:latin typeface="Calibri" panose="020F0502020204030204" pitchFamily="34" charset="0"/>
                <a:ea typeface="Calibri" panose="020F0502020204030204" pitchFamily="34" charset="0"/>
                <a:cs typeface="Calibri" panose="020F0502020204030204" pitchFamily="34" charset="0"/>
              </a:rPr>
              <a:t>Department_Name</a:t>
            </a:r>
            <a:r>
              <a:rPr lang="en-US" sz="2000" spc="-1" dirty="0">
                <a:latin typeface="Calibri" panose="020F0502020204030204" pitchFamily="34" charset="0"/>
                <a:ea typeface="Calibri" panose="020F0502020204030204" pitchFamily="34" charset="0"/>
                <a:cs typeface="Calibri" panose="020F0502020204030204" pitchFamily="34" charset="0"/>
              </a:rPr>
              <a:t>, </a:t>
            </a:r>
            <a:r>
              <a:rPr lang="en-US" sz="2000" spc="-1" dirty="0" err="1">
                <a:latin typeface="Calibri" panose="020F0502020204030204" pitchFamily="34" charset="0"/>
                <a:ea typeface="Calibri" panose="020F0502020204030204" pitchFamily="34" charset="0"/>
                <a:cs typeface="Calibri" panose="020F0502020204030204" pitchFamily="34" charset="0"/>
              </a:rPr>
              <a:t>Employee_Name</a:t>
            </a:r>
            <a:r>
              <a:rPr lang="en-US" sz="2000" spc="-1" dirty="0">
                <a:latin typeface="Calibri" panose="020F0502020204030204" pitchFamily="34" charset="0"/>
                <a:ea typeface="Calibri" panose="020F0502020204030204" pitchFamily="34" charset="0"/>
                <a:cs typeface="Calibri" panose="020F0502020204030204" pitchFamily="34" charset="0"/>
              </a:rPr>
              <a:t>}</a:t>
            </a:r>
          </a:p>
          <a:p>
            <a:pPr lvl="1"/>
            <a:r>
              <a:rPr lang="en-US" sz="2000" spc="-1" dirty="0">
                <a:latin typeface="Calibri" panose="020F0502020204030204" pitchFamily="34" charset="0"/>
                <a:ea typeface="Calibri" panose="020F0502020204030204" pitchFamily="34" charset="0"/>
                <a:cs typeface="Calibri" panose="020F0502020204030204" pitchFamily="34" charset="0"/>
              </a:rPr>
              <a:t>	</a:t>
            </a:r>
            <a:r>
              <a:rPr lang="en-US" sz="2000" spc="-1" dirty="0" err="1">
                <a:latin typeface="Calibri" panose="020F0502020204030204" pitchFamily="34" charset="0"/>
                <a:ea typeface="Calibri" panose="020F0502020204030204" pitchFamily="34" charset="0"/>
                <a:cs typeface="Calibri" panose="020F0502020204030204" pitchFamily="34" charset="0"/>
              </a:rPr>
              <a:t>Department_ID</a:t>
            </a:r>
            <a:r>
              <a:rPr lang="en-US" sz="2000" spc="-1" dirty="0">
                <a:latin typeface="Calibri" panose="020F0502020204030204" pitchFamily="34" charset="0"/>
                <a:ea typeface="Calibri" panose="020F0502020204030204" pitchFamily="34" charset="0"/>
                <a:cs typeface="Calibri" panose="020F0502020204030204" pitchFamily="34" charset="0"/>
              </a:rPr>
              <a:t> → </a:t>
            </a:r>
            <a:r>
              <a:rPr lang="en-US" sz="2000" spc="-1" dirty="0" err="1">
                <a:solidFill>
                  <a:srgbClr val="FF0000"/>
                </a:solidFill>
                <a:latin typeface="Calibri" panose="020F0502020204030204" pitchFamily="34" charset="0"/>
                <a:ea typeface="Calibri" panose="020F0502020204030204" pitchFamily="34" charset="0"/>
                <a:cs typeface="Calibri" panose="020F0502020204030204" pitchFamily="34" charset="0"/>
              </a:rPr>
              <a:t>Department_Name</a:t>
            </a: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Problem : If we need to update the name of a department, we would need to update it in every row that references that department. If we forget to update one or more rows, the database will contain inconsistent data.</a:t>
            </a: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DBA20F54-60EF-2C49-CF84-27B3A4EB762B}"/>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102</a:t>
            </a:fld>
            <a:endParaRPr lang="en-IN" sz="1050" b="0" strike="noStrike" spc="-1">
              <a:latin typeface="Times New Roman"/>
            </a:endParaRPr>
          </a:p>
        </p:txBody>
      </p:sp>
      <p:sp>
        <p:nvSpPr>
          <p:cNvPr id="160" name="TextShape 4">
            <a:extLst>
              <a:ext uri="{FF2B5EF4-FFF2-40B4-BE49-F238E27FC236}">
                <a16:creationId xmlns:a16="http://schemas.microsoft.com/office/drawing/2014/main" id="{D9332B69-7C87-0886-6BF6-08E875CB2326}"/>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4" name="Picture 3">
            <a:extLst>
              <a:ext uri="{FF2B5EF4-FFF2-40B4-BE49-F238E27FC236}">
                <a16:creationId xmlns:a16="http://schemas.microsoft.com/office/drawing/2014/main" id="{6F425659-6577-1CC2-A6D1-9B467C98FBF2}"/>
              </a:ext>
            </a:extLst>
          </p:cNvPr>
          <p:cNvPicPr>
            <a:picLocks noChangeAspect="1"/>
          </p:cNvPicPr>
          <p:nvPr/>
        </p:nvPicPr>
        <p:blipFill>
          <a:blip r:embed="rId2"/>
          <a:stretch>
            <a:fillRect/>
          </a:stretch>
        </p:blipFill>
        <p:spPr>
          <a:xfrm>
            <a:off x="1385781" y="2112818"/>
            <a:ext cx="8020460" cy="2678313"/>
          </a:xfrm>
          <a:prstGeom prst="rect">
            <a:avLst/>
          </a:prstGeom>
        </p:spPr>
      </p:pic>
    </p:spTree>
    <p:extLst>
      <p:ext uri="{BB962C8B-B14F-4D97-AF65-F5344CB8AC3E}">
        <p14:creationId xmlns:p14="http://schemas.microsoft.com/office/powerpoint/2010/main" val="17097755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B467F-C068-DC45-2C16-F59D86984B85}"/>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48549D19-52F9-5A67-DCD7-3EE6FFE8B143}"/>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AAA4FC40-BFCD-5FA9-2F3E-C81246C6933D}"/>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THIRD NORMAL (3NF) FORM</a:t>
            </a:r>
            <a:r>
              <a:rPr lang="en-US" sz="2000" b="1" spc="-1" dirty="0">
                <a:latin typeface="Calibri" panose="020F0502020204030204" pitchFamily="34" charset="0"/>
                <a:ea typeface="Calibri" panose="020F0502020204030204" pitchFamily="34" charset="0"/>
                <a:cs typeface="Calibri" panose="020F0502020204030204" pitchFamily="34" charset="0"/>
              </a:rPr>
              <a:t>:</a:t>
            </a: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14E28786-893A-C811-87C2-36CDBAE82AFC}"/>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103</a:t>
            </a:fld>
            <a:endParaRPr lang="en-IN" sz="1050" b="0" strike="noStrike" spc="-1">
              <a:latin typeface="Times New Roman"/>
            </a:endParaRPr>
          </a:p>
        </p:txBody>
      </p:sp>
      <p:sp>
        <p:nvSpPr>
          <p:cNvPr id="160" name="TextShape 4">
            <a:extLst>
              <a:ext uri="{FF2B5EF4-FFF2-40B4-BE49-F238E27FC236}">
                <a16:creationId xmlns:a16="http://schemas.microsoft.com/office/drawing/2014/main" id="{6612ED68-1643-9EA7-933D-C0F921431AC7}"/>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819BD72D-3E98-FE2A-0345-AD65906EBD79}"/>
              </a:ext>
            </a:extLst>
          </p:cNvPr>
          <p:cNvPicPr>
            <a:picLocks noChangeAspect="1"/>
          </p:cNvPicPr>
          <p:nvPr/>
        </p:nvPicPr>
        <p:blipFill>
          <a:blip r:embed="rId2"/>
          <a:stretch>
            <a:fillRect/>
          </a:stretch>
        </p:blipFill>
        <p:spPr>
          <a:xfrm>
            <a:off x="1097279" y="2371560"/>
            <a:ext cx="8258913" cy="3497017"/>
          </a:xfrm>
          <a:prstGeom prst="rect">
            <a:avLst/>
          </a:prstGeom>
        </p:spPr>
      </p:pic>
    </p:spTree>
    <p:extLst>
      <p:ext uri="{BB962C8B-B14F-4D97-AF65-F5344CB8AC3E}">
        <p14:creationId xmlns:p14="http://schemas.microsoft.com/office/powerpoint/2010/main" val="14034146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816AC-7A65-6FE5-E0CB-F624E26085AB}"/>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0D43E158-EE93-0262-0C2F-EA1C7AF1E10B}"/>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C7B1DC83-E066-BD22-30A2-39B3965044A4}"/>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THIRD NORMAL (3NF) FORM</a:t>
            </a:r>
            <a:r>
              <a:rPr lang="en-US" sz="2000" b="1" spc="-1" dirty="0">
                <a:latin typeface="Calibri" panose="020F0502020204030204" pitchFamily="34" charset="0"/>
                <a:ea typeface="Calibri" panose="020F0502020204030204" pitchFamily="34" charset="0"/>
                <a:cs typeface="Calibri" panose="020F0502020204030204" pitchFamily="34" charset="0"/>
              </a:rPr>
              <a:t>:</a:t>
            </a: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Functional Dependencies: </a:t>
            </a:r>
            <a:r>
              <a:rPr lang="en-US" sz="2000" spc="-1" dirty="0" err="1">
                <a:solidFill>
                  <a:srgbClr val="FF0000"/>
                </a:solidFill>
                <a:latin typeface="Calibri" panose="020F0502020204030204" pitchFamily="34" charset="0"/>
                <a:ea typeface="Calibri" panose="020F0502020204030204" pitchFamily="34" charset="0"/>
                <a:cs typeface="Calibri" panose="020F0502020204030204" pitchFamily="34" charset="0"/>
              </a:rPr>
              <a:t>Employee_ID</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000" spc="-1" dirty="0">
                <a:latin typeface="Calibri" panose="020F0502020204030204" pitchFamily="34" charset="0"/>
                <a:ea typeface="Calibri" panose="020F0502020204030204" pitchFamily="34" charset="0"/>
                <a:cs typeface="Calibri" panose="020F0502020204030204" pitchFamily="34" charset="0"/>
              </a:rPr>
              <a:t>→ {</a:t>
            </a:r>
            <a:r>
              <a:rPr lang="en-US" sz="2000" spc="-1" dirty="0" err="1">
                <a:latin typeface="Calibri" panose="020F0502020204030204" pitchFamily="34" charset="0"/>
                <a:ea typeface="Calibri" panose="020F0502020204030204" pitchFamily="34" charset="0"/>
                <a:cs typeface="Calibri" panose="020F0502020204030204" pitchFamily="34" charset="0"/>
              </a:rPr>
              <a:t>Department_ID</a:t>
            </a:r>
            <a:r>
              <a:rPr lang="en-US" sz="2000" spc="-1" dirty="0">
                <a:latin typeface="Calibri" panose="020F0502020204030204" pitchFamily="34" charset="0"/>
                <a:ea typeface="Calibri" panose="020F0502020204030204" pitchFamily="34" charset="0"/>
                <a:cs typeface="Calibri" panose="020F0502020204030204" pitchFamily="34" charset="0"/>
              </a:rPr>
              <a:t>, </a:t>
            </a:r>
            <a:r>
              <a:rPr lang="en-US" sz="2000" spc="-1" dirty="0" err="1">
                <a:latin typeface="Calibri" panose="020F0502020204030204" pitchFamily="34" charset="0"/>
                <a:ea typeface="Calibri" panose="020F0502020204030204" pitchFamily="34" charset="0"/>
                <a:cs typeface="Calibri" panose="020F0502020204030204" pitchFamily="34" charset="0"/>
              </a:rPr>
              <a:t>Department_Name</a:t>
            </a:r>
            <a:r>
              <a:rPr lang="en-US" sz="2000" spc="-1" dirty="0">
                <a:latin typeface="Calibri" panose="020F0502020204030204" pitchFamily="34" charset="0"/>
                <a:ea typeface="Calibri" panose="020F0502020204030204" pitchFamily="34" charset="0"/>
                <a:cs typeface="Calibri" panose="020F0502020204030204" pitchFamily="34" charset="0"/>
              </a:rPr>
              <a:t>, </a:t>
            </a:r>
            <a:r>
              <a:rPr lang="en-US" sz="2000" spc="-1" dirty="0" err="1">
                <a:latin typeface="Calibri" panose="020F0502020204030204" pitchFamily="34" charset="0"/>
                <a:ea typeface="Calibri" panose="020F0502020204030204" pitchFamily="34" charset="0"/>
                <a:cs typeface="Calibri" panose="020F0502020204030204" pitchFamily="34" charset="0"/>
              </a:rPr>
              <a:t>Employee_Name</a:t>
            </a:r>
            <a:r>
              <a:rPr lang="en-US" sz="2000" spc="-1" dirty="0">
                <a:latin typeface="Calibri" panose="020F0502020204030204" pitchFamily="34" charset="0"/>
                <a:ea typeface="Calibri" panose="020F0502020204030204" pitchFamily="34" charset="0"/>
                <a:cs typeface="Calibri" panose="020F0502020204030204" pitchFamily="34" charset="0"/>
              </a:rPr>
              <a:t>}</a:t>
            </a:r>
          </a:p>
          <a:p>
            <a:pPr lvl="1"/>
            <a:r>
              <a:rPr lang="en-US" sz="2000" spc="-1" dirty="0">
                <a:latin typeface="Calibri" panose="020F0502020204030204" pitchFamily="34" charset="0"/>
                <a:ea typeface="Calibri" panose="020F0502020204030204" pitchFamily="34" charset="0"/>
                <a:cs typeface="Calibri" panose="020F0502020204030204" pitchFamily="34" charset="0"/>
              </a:rPr>
              <a:t>			</a:t>
            </a:r>
            <a:r>
              <a:rPr lang="en-US" sz="2000" spc="-1" dirty="0" err="1">
                <a:latin typeface="Calibri" panose="020F0502020204030204" pitchFamily="34" charset="0"/>
                <a:ea typeface="Calibri" panose="020F0502020204030204" pitchFamily="34" charset="0"/>
                <a:cs typeface="Calibri" panose="020F0502020204030204" pitchFamily="34" charset="0"/>
              </a:rPr>
              <a:t>Department_ID</a:t>
            </a:r>
            <a:r>
              <a:rPr lang="en-US" sz="2000" spc="-1" dirty="0">
                <a:latin typeface="Calibri" panose="020F0502020204030204" pitchFamily="34" charset="0"/>
                <a:ea typeface="Calibri" panose="020F0502020204030204" pitchFamily="34" charset="0"/>
                <a:cs typeface="Calibri" panose="020F0502020204030204" pitchFamily="34" charset="0"/>
              </a:rPr>
              <a:t> → </a:t>
            </a:r>
            <a:r>
              <a:rPr lang="en-US" sz="2000" spc="-1" dirty="0" err="1">
                <a:solidFill>
                  <a:srgbClr val="FF0000"/>
                </a:solidFill>
                <a:latin typeface="Calibri" panose="020F0502020204030204" pitchFamily="34" charset="0"/>
                <a:ea typeface="Calibri" panose="020F0502020204030204" pitchFamily="34" charset="0"/>
                <a:cs typeface="Calibri" panose="020F0502020204030204" pitchFamily="34" charset="0"/>
              </a:rPr>
              <a:t>Department_Name</a:t>
            </a: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So there is a transitive dependency i.e., </a:t>
            </a:r>
            <a:r>
              <a:rPr lang="en-US" sz="2000" spc="-1" dirty="0" err="1">
                <a:latin typeface="Calibri" panose="020F0502020204030204" pitchFamily="34" charset="0"/>
                <a:ea typeface="Calibri" panose="020F0502020204030204" pitchFamily="34" charset="0"/>
                <a:cs typeface="Calibri" panose="020F0502020204030204" pitchFamily="34" charset="0"/>
              </a:rPr>
              <a:t>Employee_ID</a:t>
            </a:r>
            <a:r>
              <a:rPr lang="en-US" sz="2000" spc="-1" dirty="0">
                <a:latin typeface="Calibri" panose="020F0502020204030204" pitchFamily="34" charset="0"/>
                <a:ea typeface="Calibri" panose="020F0502020204030204" pitchFamily="34" charset="0"/>
                <a:cs typeface="Calibri" panose="020F0502020204030204" pitchFamily="34" charset="0"/>
              </a:rPr>
              <a:t> → </a:t>
            </a:r>
            <a:r>
              <a:rPr lang="en-US" sz="2000" spc="-1" dirty="0" err="1">
                <a:latin typeface="Calibri" panose="020F0502020204030204" pitchFamily="34" charset="0"/>
                <a:ea typeface="Calibri" panose="020F0502020204030204" pitchFamily="34" charset="0"/>
                <a:cs typeface="Calibri" panose="020F0502020204030204" pitchFamily="34" charset="0"/>
              </a:rPr>
              <a:t>Department_Name</a:t>
            </a: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This violates 3NF.</a:t>
            </a: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BC50117C-0278-A88F-E8C3-B71EDFC44FB0}"/>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104</a:t>
            </a:fld>
            <a:endParaRPr lang="en-IN" sz="1050" b="0" strike="noStrike" spc="-1">
              <a:latin typeface="Times New Roman"/>
            </a:endParaRPr>
          </a:p>
        </p:txBody>
      </p:sp>
      <p:sp>
        <p:nvSpPr>
          <p:cNvPr id="160" name="TextShape 4">
            <a:extLst>
              <a:ext uri="{FF2B5EF4-FFF2-40B4-BE49-F238E27FC236}">
                <a16:creationId xmlns:a16="http://schemas.microsoft.com/office/drawing/2014/main" id="{A7B8A349-B189-77C6-1394-1C3EABE794FB}"/>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4" name="Picture 3">
            <a:extLst>
              <a:ext uri="{FF2B5EF4-FFF2-40B4-BE49-F238E27FC236}">
                <a16:creationId xmlns:a16="http://schemas.microsoft.com/office/drawing/2014/main" id="{5982DB00-E4B6-2C80-6552-9731BBEC7B29}"/>
              </a:ext>
            </a:extLst>
          </p:cNvPr>
          <p:cNvPicPr>
            <a:picLocks noChangeAspect="1"/>
          </p:cNvPicPr>
          <p:nvPr/>
        </p:nvPicPr>
        <p:blipFill>
          <a:blip r:embed="rId2"/>
          <a:stretch>
            <a:fillRect/>
          </a:stretch>
        </p:blipFill>
        <p:spPr>
          <a:xfrm>
            <a:off x="1239412" y="2167600"/>
            <a:ext cx="6412382" cy="1500333"/>
          </a:xfrm>
          <a:prstGeom prst="rect">
            <a:avLst/>
          </a:prstGeom>
        </p:spPr>
      </p:pic>
    </p:spTree>
    <p:extLst>
      <p:ext uri="{BB962C8B-B14F-4D97-AF65-F5344CB8AC3E}">
        <p14:creationId xmlns:p14="http://schemas.microsoft.com/office/powerpoint/2010/main" val="32205627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82C80-9181-7C13-C106-0B49A7E78C9F}"/>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BB35DC98-C4EB-7CC5-3264-27FC17CA1F8F}"/>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5897C3F7-0DF9-2538-2A81-2B5323C2F45C}"/>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THIRD NORMAL (3NF) FORM</a:t>
            </a:r>
            <a:r>
              <a:rPr lang="en-US" sz="2000" b="1" spc="-1" dirty="0">
                <a:latin typeface="Calibri" panose="020F0502020204030204" pitchFamily="34" charset="0"/>
                <a:ea typeface="Calibri" panose="020F0502020204030204" pitchFamily="34" charset="0"/>
                <a:cs typeface="Calibri" panose="020F0502020204030204" pitchFamily="34" charset="0"/>
              </a:rPr>
              <a:t>:</a:t>
            </a: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6F3DED51-2F6D-8714-948A-7154EB1AAAB0}"/>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105</a:t>
            </a:fld>
            <a:endParaRPr lang="en-IN" sz="1050" b="0" strike="noStrike" spc="-1">
              <a:latin typeface="Times New Roman"/>
            </a:endParaRPr>
          </a:p>
        </p:txBody>
      </p:sp>
      <p:sp>
        <p:nvSpPr>
          <p:cNvPr id="160" name="TextShape 4">
            <a:extLst>
              <a:ext uri="{FF2B5EF4-FFF2-40B4-BE49-F238E27FC236}">
                <a16:creationId xmlns:a16="http://schemas.microsoft.com/office/drawing/2014/main" id="{F3C45AA7-5F13-4D8C-5A61-81DB9C84463E}"/>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6" name="Picture 5">
            <a:extLst>
              <a:ext uri="{FF2B5EF4-FFF2-40B4-BE49-F238E27FC236}">
                <a16:creationId xmlns:a16="http://schemas.microsoft.com/office/drawing/2014/main" id="{9BC2A248-E754-85E6-E3BC-25B6B141AECA}"/>
              </a:ext>
            </a:extLst>
          </p:cNvPr>
          <p:cNvPicPr>
            <a:picLocks noChangeAspect="1"/>
          </p:cNvPicPr>
          <p:nvPr/>
        </p:nvPicPr>
        <p:blipFill>
          <a:blip r:embed="rId2"/>
          <a:stretch>
            <a:fillRect/>
          </a:stretch>
        </p:blipFill>
        <p:spPr>
          <a:xfrm>
            <a:off x="1413164" y="2235826"/>
            <a:ext cx="5907894" cy="3958077"/>
          </a:xfrm>
          <a:prstGeom prst="rect">
            <a:avLst/>
          </a:prstGeom>
        </p:spPr>
      </p:pic>
      <p:pic>
        <p:nvPicPr>
          <p:cNvPr id="8" name="Picture 7">
            <a:extLst>
              <a:ext uri="{FF2B5EF4-FFF2-40B4-BE49-F238E27FC236}">
                <a16:creationId xmlns:a16="http://schemas.microsoft.com/office/drawing/2014/main" id="{D49A1422-060A-55D5-48FE-74A3EA7C892D}"/>
              </a:ext>
            </a:extLst>
          </p:cNvPr>
          <p:cNvPicPr>
            <a:picLocks noChangeAspect="1"/>
          </p:cNvPicPr>
          <p:nvPr/>
        </p:nvPicPr>
        <p:blipFill>
          <a:blip r:embed="rId3"/>
          <a:stretch>
            <a:fillRect/>
          </a:stretch>
        </p:blipFill>
        <p:spPr>
          <a:xfrm>
            <a:off x="7321058" y="4902593"/>
            <a:ext cx="4561022" cy="994934"/>
          </a:xfrm>
          <a:prstGeom prst="rect">
            <a:avLst/>
          </a:prstGeom>
        </p:spPr>
      </p:pic>
    </p:spTree>
    <p:extLst>
      <p:ext uri="{BB962C8B-B14F-4D97-AF65-F5344CB8AC3E}">
        <p14:creationId xmlns:p14="http://schemas.microsoft.com/office/powerpoint/2010/main" val="37756620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D4132-4136-C2CA-8558-739D4D7D9D63}"/>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355C7E69-EF85-E1F0-2656-AFC8B6837210}"/>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0CA08589-FF45-63FD-13D4-5AE57F2F2B70}"/>
              </a:ext>
            </a:extLst>
          </p:cNvPr>
          <p:cNvSpPr txBox="1"/>
          <p:nvPr/>
        </p:nvSpPr>
        <p:spPr>
          <a:xfrm>
            <a:off x="1097279" y="1845719"/>
            <a:ext cx="10873047" cy="4340335"/>
          </a:xfrm>
          <a:prstGeom prst="rect">
            <a:avLst/>
          </a:prstGeom>
          <a:noFill/>
          <a:ln>
            <a:noFill/>
          </a:ln>
        </p:spPr>
        <p:txBody>
          <a:bodyPr lIns="0" rIns="0">
            <a:normAutofit fontScale="92500" lnSpcReduction="20000"/>
          </a:bodyPr>
          <a:lstStyle/>
          <a:p>
            <a:pPr lvl="1"/>
            <a:r>
              <a:rPr lang="en-US" sz="2000" b="1" u="sng" spc="-1" dirty="0">
                <a:latin typeface="Calibri" panose="020F0502020204030204" pitchFamily="34" charset="0"/>
                <a:ea typeface="Calibri" panose="020F0502020204030204" pitchFamily="34" charset="0"/>
                <a:cs typeface="Calibri" panose="020F0502020204030204" pitchFamily="34" charset="0"/>
              </a:rPr>
              <a:t>BOYCE CODD NORMAL (BCNF) FORM</a:t>
            </a:r>
            <a:r>
              <a:rPr lang="en-US" sz="2000" b="1" spc="-1" dirty="0">
                <a:latin typeface="Calibri" panose="020F0502020204030204" pitchFamily="34" charset="0"/>
                <a:ea typeface="Calibri" panose="020F0502020204030204" pitchFamily="34" charset="0"/>
                <a:cs typeface="Calibri" panose="020F0502020204030204" pitchFamily="34" charset="0"/>
              </a:rPr>
              <a:t>:</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BCNF is a stricter version of 3NF.</a:t>
            </a:r>
          </a:p>
          <a:p>
            <a:pPr marL="800100" lvl="1"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Definition: </a:t>
            </a:r>
            <a:r>
              <a:rPr lang="en-US" sz="2000" spc="-1" dirty="0">
                <a:latin typeface="Calibri" panose="020F0502020204030204" pitchFamily="34" charset="0"/>
                <a:ea typeface="Calibri" panose="020F0502020204030204" pitchFamily="34" charset="0"/>
                <a:cs typeface="Calibri" panose="020F0502020204030204" pitchFamily="34" charset="0"/>
              </a:rPr>
              <a:t>A relation schema R is in BCNF with respect to a set F of functional dependencies if, for all functional dependencies in F+ of the form α → β, where α ⊆ R and β ⊆ R, at least one of the following holds:</a:t>
            </a:r>
          </a:p>
          <a:p>
            <a:pPr marL="1257300" lvl="2"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α → β </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is a trivial functional dependency</a:t>
            </a:r>
            <a:r>
              <a:rPr lang="en-US" sz="2000" spc="-1" dirty="0">
                <a:latin typeface="Calibri" panose="020F0502020204030204" pitchFamily="34" charset="0"/>
                <a:ea typeface="Calibri" panose="020F0502020204030204" pitchFamily="34" charset="0"/>
                <a:cs typeface="Calibri" panose="020F0502020204030204" pitchFamily="34" charset="0"/>
              </a:rPr>
              <a:t> (i.e., β ⊆ α).</a:t>
            </a:r>
          </a:p>
          <a:p>
            <a:pPr marL="1257300" lvl="2" indent="-342900">
              <a:buFont typeface="Arial" panose="020B0604020202020204" pitchFamily="34" charset="0"/>
              <a:buChar char="•"/>
            </a:pP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α is a </a:t>
            </a:r>
            <a:r>
              <a:rPr lang="en-US" sz="2000" spc="-1" dirty="0" err="1">
                <a:solidFill>
                  <a:srgbClr val="FF0000"/>
                </a:solidFill>
                <a:latin typeface="Calibri" panose="020F0502020204030204" pitchFamily="34" charset="0"/>
                <a:ea typeface="Calibri" panose="020F0502020204030204" pitchFamily="34" charset="0"/>
                <a:cs typeface="Calibri" panose="020F0502020204030204" pitchFamily="34" charset="0"/>
              </a:rPr>
              <a:t>superkey</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000" spc="-1" dirty="0">
                <a:latin typeface="Calibri" panose="020F0502020204030204" pitchFamily="34" charset="0"/>
                <a:ea typeface="Calibri" panose="020F0502020204030204" pitchFamily="34" charset="0"/>
                <a:cs typeface="Calibri" panose="020F0502020204030204" pitchFamily="34" charset="0"/>
              </a:rPr>
              <a:t>for schema R.</a:t>
            </a:r>
          </a:p>
          <a:p>
            <a:pPr marL="800100" lvl="1"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How to test if a relation is in BCNF?</a:t>
            </a:r>
          </a:p>
          <a:p>
            <a:pPr marL="1257300" lvl="2"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In other words, A relation is in BCNF if it satisfies the following conditions:</a:t>
            </a:r>
          </a:p>
          <a:p>
            <a:pPr marL="1714500" lvl="3"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It is in </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3NF</a:t>
            </a:r>
            <a:r>
              <a:rPr lang="en-US" sz="2000" spc="-1" dirty="0">
                <a:latin typeface="Calibri" panose="020F0502020204030204" pitchFamily="34" charset="0"/>
                <a:ea typeface="Calibri" panose="020F0502020204030204" pitchFamily="34" charset="0"/>
                <a:cs typeface="Calibri" panose="020F0502020204030204" pitchFamily="34" charset="0"/>
              </a:rPr>
              <a:t>.</a:t>
            </a:r>
          </a:p>
          <a:p>
            <a:pPr marL="1714500" lvl="3"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For every non-trivial functional dependency X→Y, X is a </a:t>
            </a:r>
            <a:r>
              <a:rPr lang="en-US" sz="2000" spc="-1" dirty="0" err="1">
                <a:solidFill>
                  <a:srgbClr val="FF0000"/>
                </a:solidFill>
                <a:latin typeface="Calibri" panose="020F0502020204030204" pitchFamily="34" charset="0"/>
                <a:ea typeface="Calibri" panose="020F0502020204030204" pitchFamily="34" charset="0"/>
                <a:cs typeface="Calibri" panose="020F0502020204030204" pitchFamily="34" charset="0"/>
              </a:rPr>
              <a:t>superkey</a:t>
            </a:r>
            <a:r>
              <a:rPr lang="en-US" sz="2000" spc="-1" dirty="0">
                <a:latin typeface="Calibri" panose="020F0502020204030204" pitchFamily="34" charset="0"/>
                <a:ea typeface="Calibri" panose="020F0502020204030204" pitchFamily="34" charset="0"/>
                <a:cs typeface="Calibri" panose="020F0502020204030204" pitchFamily="34" charset="0"/>
              </a:rPr>
              <a:t> (i.e., X must be a </a:t>
            </a:r>
            <a:r>
              <a:rPr lang="en-US" sz="2000" spc="-1" dirty="0" err="1">
                <a:latin typeface="Calibri" panose="020F0502020204030204" pitchFamily="34" charset="0"/>
                <a:ea typeface="Calibri" panose="020F0502020204030204" pitchFamily="34" charset="0"/>
                <a:cs typeface="Calibri" panose="020F0502020204030204" pitchFamily="34" charset="0"/>
              </a:rPr>
              <a:t>superkey</a:t>
            </a:r>
            <a:r>
              <a:rPr lang="en-US" sz="2000" spc="-1" dirty="0">
                <a:latin typeface="Calibri" panose="020F0502020204030204" pitchFamily="34" charset="0"/>
                <a:ea typeface="Calibri" panose="020F0502020204030204" pitchFamily="34" charset="0"/>
                <a:cs typeface="Calibri" panose="020F0502020204030204" pitchFamily="34" charset="0"/>
              </a:rPr>
              <a:t>, or it must uniquely identify a row in the table).</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A </a:t>
            </a:r>
            <a:r>
              <a:rPr lang="en-US" sz="2000" b="1" spc="-1" dirty="0">
                <a:solidFill>
                  <a:schemeClr val="accent2"/>
                </a:solidFill>
                <a:latin typeface="Calibri" panose="020F0502020204030204" pitchFamily="34" charset="0"/>
                <a:ea typeface="Calibri" panose="020F0502020204030204" pitchFamily="34" charset="0"/>
                <a:cs typeface="Calibri" panose="020F0502020204030204" pitchFamily="34" charset="0"/>
              </a:rPr>
              <a:t>trivial functional dependency </a:t>
            </a:r>
            <a:r>
              <a:rPr lang="en-US" sz="2000" spc="-1" dirty="0">
                <a:latin typeface="Calibri" panose="020F0502020204030204" pitchFamily="34" charset="0"/>
                <a:ea typeface="Calibri" panose="020F0502020204030204" pitchFamily="34" charset="0"/>
                <a:cs typeface="Calibri" panose="020F0502020204030204" pitchFamily="34" charset="0"/>
              </a:rPr>
              <a:t>is a type of functional dependency where the right-hand side (RHS) of the dependency is always </a:t>
            </a:r>
            <a:r>
              <a:rPr lang="en-US" sz="2000" b="1" spc="-1" dirty="0">
                <a:solidFill>
                  <a:schemeClr val="accent2">
                    <a:lumMod val="40000"/>
                    <a:lumOff val="60000"/>
                  </a:schemeClr>
                </a:solidFill>
                <a:latin typeface="Calibri" panose="020F0502020204030204" pitchFamily="34" charset="0"/>
                <a:ea typeface="Calibri" panose="020F0502020204030204" pitchFamily="34" charset="0"/>
                <a:cs typeface="Calibri" panose="020F0502020204030204" pitchFamily="34" charset="0"/>
              </a:rPr>
              <a:t>contained</a:t>
            </a:r>
            <a:r>
              <a:rPr lang="en-US" sz="2000" spc="-1" dirty="0">
                <a:latin typeface="Calibri" panose="020F0502020204030204" pitchFamily="34" charset="0"/>
                <a:ea typeface="Calibri" panose="020F0502020204030204" pitchFamily="34" charset="0"/>
                <a:cs typeface="Calibri" panose="020F0502020204030204" pitchFamily="34" charset="0"/>
              </a:rPr>
              <a:t> in the left-hand side (LHS) (or) a functional dependency is trivial if the set of attributes on the right-hand side is </a:t>
            </a:r>
            <a:r>
              <a:rPr lang="en-US" sz="2000" b="1" spc="-1" dirty="0">
                <a:solidFill>
                  <a:schemeClr val="accent2">
                    <a:lumMod val="40000"/>
                    <a:lumOff val="60000"/>
                  </a:schemeClr>
                </a:solidFill>
                <a:latin typeface="Calibri" panose="020F0502020204030204" pitchFamily="34" charset="0"/>
                <a:ea typeface="Calibri" panose="020F0502020204030204" pitchFamily="34" charset="0"/>
                <a:cs typeface="Calibri" panose="020F0502020204030204" pitchFamily="34" charset="0"/>
              </a:rPr>
              <a:t>a subset of</a:t>
            </a:r>
            <a:r>
              <a:rPr lang="en-US" sz="2000" spc="-1" dirty="0">
                <a:latin typeface="Calibri" panose="020F0502020204030204" pitchFamily="34" charset="0"/>
                <a:ea typeface="Calibri" panose="020F0502020204030204" pitchFamily="34" charset="0"/>
                <a:cs typeface="Calibri" panose="020F0502020204030204" pitchFamily="34" charset="0"/>
              </a:rPr>
              <a:t> the set of attributes on the left-hand side.</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A functional dependency X→Y is trivial if:</a:t>
            </a:r>
          </a:p>
          <a:p>
            <a:pPr marL="1257300" lvl="2"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Y is a subset of X. This means that all the attributes in Y are already part of the set X, so the dependency is obvious or self-evident or implied.</a:t>
            </a:r>
          </a:p>
        </p:txBody>
      </p:sp>
      <p:sp>
        <p:nvSpPr>
          <p:cNvPr id="159" name="TextShape 3">
            <a:extLst>
              <a:ext uri="{FF2B5EF4-FFF2-40B4-BE49-F238E27FC236}">
                <a16:creationId xmlns:a16="http://schemas.microsoft.com/office/drawing/2014/main" id="{0991617E-C717-967F-24A5-40E7A6A7EE7C}"/>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106</a:t>
            </a:fld>
            <a:endParaRPr lang="en-IN" sz="1050" b="0" strike="noStrike" spc="-1">
              <a:latin typeface="Times New Roman"/>
            </a:endParaRPr>
          </a:p>
        </p:txBody>
      </p:sp>
      <p:sp>
        <p:nvSpPr>
          <p:cNvPr id="160" name="TextShape 4">
            <a:extLst>
              <a:ext uri="{FF2B5EF4-FFF2-40B4-BE49-F238E27FC236}">
                <a16:creationId xmlns:a16="http://schemas.microsoft.com/office/drawing/2014/main" id="{1B0CFD2C-D9E0-7011-1EEE-E34DA9DF33B1}"/>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13626877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0D414-5D31-6F4F-6E65-92815454695D}"/>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C1C88E96-F201-6F0A-4325-0D05707D3A5C}"/>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DA179DE4-DFB9-A747-13BA-C5EAD0BFE5BD}"/>
              </a:ext>
            </a:extLst>
          </p:cNvPr>
          <p:cNvSpPr txBox="1"/>
          <p:nvPr/>
        </p:nvSpPr>
        <p:spPr>
          <a:xfrm>
            <a:off x="1097279" y="1845719"/>
            <a:ext cx="10873047" cy="4340335"/>
          </a:xfrm>
          <a:prstGeom prst="rect">
            <a:avLst/>
          </a:prstGeom>
          <a:noFill/>
          <a:ln>
            <a:noFill/>
          </a:ln>
        </p:spPr>
        <p:txBody>
          <a:bodyPr lIns="0" rIns="0">
            <a:normAutofit/>
          </a:bodyPr>
          <a:lstStyle/>
          <a:p>
            <a:pPr marL="800100" lvl="1"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BOYCE CODD NORMAL (BCNF) FORM</a:t>
            </a:r>
            <a:r>
              <a:rPr lang="en-US" sz="2000" b="1" spc="-1" dirty="0">
                <a:latin typeface="Calibri" panose="020F0502020204030204" pitchFamily="34" charset="0"/>
                <a:ea typeface="Calibri" panose="020F0502020204030204" pitchFamily="34" charset="0"/>
                <a:cs typeface="Calibri" panose="020F0502020204030204" pitchFamily="34" charset="0"/>
              </a:rPr>
              <a:t>:</a:t>
            </a:r>
          </a:p>
          <a:p>
            <a:pPr marL="800100" lvl="1"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FDs</a:t>
            </a:r>
            <a:r>
              <a:rPr lang="en-US" sz="2000" spc="-1" dirty="0">
                <a:latin typeface="Calibri" panose="020F0502020204030204" pitchFamily="34" charset="0"/>
                <a:ea typeface="Calibri" panose="020F0502020204030204" pitchFamily="34" charset="0"/>
                <a:cs typeface="Calibri" panose="020F0502020204030204" pitchFamily="34" charset="0"/>
              </a:rPr>
              <a:t>: {</a:t>
            </a:r>
            <a:r>
              <a:rPr lang="en-US" sz="2000" spc="-1" dirty="0" err="1">
                <a:latin typeface="Calibri" panose="020F0502020204030204" pitchFamily="34" charset="0"/>
                <a:ea typeface="Calibri" panose="020F0502020204030204" pitchFamily="34" charset="0"/>
                <a:cs typeface="Calibri" panose="020F0502020204030204" pitchFamily="34" charset="0"/>
              </a:rPr>
              <a:t>Student_ID</a:t>
            </a:r>
            <a:r>
              <a:rPr lang="en-US" sz="2000" spc="-1" dirty="0">
                <a:latin typeface="Calibri" panose="020F0502020204030204" pitchFamily="34" charset="0"/>
                <a:ea typeface="Calibri" panose="020F0502020204030204" pitchFamily="34" charset="0"/>
                <a:cs typeface="Calibri" panose="020F0502020204030204" pitchFamily="34" charset="0"/>
              </a:rPr>
              <a:t>, </a:t>
            </a:r>
            <a:r>
              <a:rPr lang="en-US" sz="2000" spc="-1" dirty="0" err="1">
                <a:latin typeface="Calibri" panose="020F0502020204030204" pitchFamily="34" charset="0"/>
                <a:ea typeface="Calibri" panose="020F0502020204030204" pitchFamily="34" charset="0"/>
                <a:cs typeface="Calibri" panose="020F0502020204030204" pitchFamily="34" charset="0"/>
              </a:rPr>
              <a:t>Course_ID</a:t>
            </a:r>
            <a:r>
              <a:rPr lang="en-US" sz="2000" spc="-1" dirty="0">
                <a:latin typeface="Calibri" panose="020F0502020204030204" pitchFamily="34" charset="0"/>
                <a:ea typeface="Calibri" panose="020F0502020204030204" pitchFamily="34" charset="0"/>
                <a:cs typeface="Calibri" panose="020F0502020204030204" pitchFamily="34" charset="0"/>
              </a:rPr>
              <a:t>} → {</a:t>
            </a:r>
            <a:r>
              <a:rPr lang="en-US" sz="2000" spc="-1" dirty="0" err="1">
                <a:latin typeface="Calibri" panose="020F0502020204030204" pitchFamily="34" charset="0"/>
                <a:ea typeface="Calibri" panose="020F0502020204030204" pitchFamily="34" charset="0"/>
                <a:cs typeface="Calibri" panose="020F0502020204030204" pitchFamily="34" charset="0"/>
              </a:rPr>
              <a:t>Instructor_Name</a:t>
            </a:r>
            <a:r>
              <a:rPr lang="en-US" sz="2000" spc="-1" dirty="0">
                <a:latin typeface="Calibri" panose="020F0502020204030204" pitchFamily="34" charset="0"/>
                <a:ea typeface="Calibri" panose="020F0502020204030204" pitchFamily="34" charset="0"/>
                <a:cs typeface="Calibri" panose="020F0502020204030204" pitchFamily="34" charset="0"/>
              </a:rPr>
              <a:t>, </a:t>
            </a:r>
            <a:r>
              <a:rPr lang="en-US" sz="2000" spc="-1" dirty="0" err="1">
                <a:latin typeface="Calibri" panose="020F0502020204030204" pitchFamily="34" charset="0"/>
                <a:ea typeface="Calibri" panose="020F0502020204030204" pitchFamily="34" charset="0"/>
                <a:cs typeface="Calibri" panose="020F0502020204030204" pitchFamily="34" charset="0"/>
              </a:rPr>
              <a:t>Instructor_Phone</a:t>
            </a:r>
            <a:r>
              <a:rPr lang="en-US" sz="2000" spc="-1" dirty="0">
                <a:latin typeface="Calibri" panose="020F0502020204030204" pitchFamily="34" charset="0"/>
                <a:ea typeface="Calibri" panose="020F0502020204030204" pitchFamily="34" charset="0"/>
                <a:cs typeface="Calibri" panose="020F0502020204030204" pitchFamily="34" charset="0"/>
              </a:rPr>
              <a:t>}</a:t>
            </a:r>
          </a:p>
          <a:p>
            <a:pPr lvl="2"/>
            <a:r>
              <a:rPr lang="en-US" sz="2000" spc="-1" dirty="0">
                <a:latin typeface="Calibri" panose="020F0502020204030204" pitchFamily="34" charset="0"/>
                <a:ea typeface="Calibri" panose="020F0502020204030204" pitchFamily="34" charset="0"/>
                <a:cs typeface="Calibri" panose="020F0502020204030204" pitchFamily="34" charset="0"/>
              </a:rPr>
              <a:t>      {</a:t>
            </a:r>
            <a:r>
              <a:rPr lang="en-US" sz="2000" spc="-1" dirty="0" err="1">
                <a:latin typeface="Calibri" panose="020F0502020204030204" pitchFamily="34" charset="0"/>
                <a:ea typeface="Calibri" panose="020F0502020204030204" pitchFamily="34" charset="0"/>
                <a:cs typeface="Calibri" panose="020F0502020204030204" pitchFamily="34" charset="0"/>
              </a:rPr>
              <a:t>Course_ID</a:t>
            </a:r>
            <a:r>
              <a:rPr lang="en-US" sz="2000" spc="-1" dirty="0">
                <a:latin typeface="Calibri" panose="020F0502020204030204" pitchFamily="34" charset="0"/>
                <a:ea typeface="Calibri" panose="020F0502020204030204" pitchFamily="34" charset="0"/>
                <a:cs typeface="Calibri" panose="020F0502020204030204" pitchFamily="34" charset="0"/>
              </a:rPr>
              <a:t>} → {</a:t>
            </a:r>
            <a:r>
              <a:rPr lang="en-US" sz="2000" spc="-1" dirty="0" err="1">
                <a:latin typeface="Calibri" panose="020F0502020204030204" pitchFamily="34" charset="0"/>
                <a:ea typeface="Calibri" panose="020F0502020204030204" pitchFamily="34" charset="0"/>
                <a:cs typeface="Calibri" panose="020F0502020204030204" pitchFamily="34" charset="0"/>
              </a:rPr>
              <a:t>Instructor_Name</a:t>
            </a:r>
            <a:r>
              <a:rPr lang="en-US" sz="2000" spc="-1" dirty="0">
                <a:latin typeface="Calibri" panose="020F0502020204030204" pitchFamily="34" charset="0"/>
                <a:ea typeface="Calibri" panose="020F0502020204030204" pitchFamily="34" charset="0"/>
                <a:cs typeface="Calibri" panose="020F0502020204030204" pitchFamily="34" charset="0"/>
              </a:rPr>
              <a:t>, </a:t>
            </a:r>
            <a:r>
              <a:rPr lang="en-US" sz="2000" spc="-1" dirty="0" err="1">
                <a:latin typeface="Calibri" panose="020F0502020204030204" pitchFamily="34" charset="0"/>
                <a:ea typeface="Calibri" panose="020F0502020204030204" pitchFamily="34" charset="0"/>
                <a:cs typeface="Calibri" panose="020F0502020204030204" pitchFamily="34" charset="0"/>
              </a:rPr>
              <a:t>Instructor_Phone</a:t>
            </a:r>
            <a:r>
              <a:rPr lang="en-US" sz="2000" spc="-1" dirty="0">
                <a:latin typeface="Calibri" panose="020F0502020204030204" pitchFamily="34" charset="0"/>
                <a:ea typeface="Calibri" panose="020F0502020204030204" pitchFamily="34" charset="0"/>
                <a:cs typeface="Calibri" panose="020F0502020204030204" pitchFamily="34" charset="0"/>
              </a:rPr>
              <a:t>}</a:t>
            </a:r>
          </a:p>
          <a:p>
            <a:pPr marL="800100" lvl="1" indent="-342900">
              <a:buFont typeface="Arial" panose="020B0604020202020204" pitchFamily="34" charset="0"/>
              <a:buChar char="•"/>
            </a:pP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Composite Primary key</a:t>
            </a:r>
            <a:r>
              <a:rPr lang="en-US" sz="2000" spc="-1" dirty="0">
                <a:latin typeface="Calibri" panose="020F0502020204030204" pitchFamily="34" charset="0"/>
                <a:ea typeface="Calibri" panose="020F0502020204030204" pitchFamily="34" charset="0"/>
                <a:cs typeface="Calibri" panose="020F0502020204030204" pitchFamily="34" charset="0"/>
              </a:rPr>
              <a:t>: </a:t>
            </a:r>
            <a:r>
              <a:rPr lang="nn-NO" sz="2000" spc="-1" dirty="0">
                <a:latin typeface="Calibri" panose="020F0502020204030204" pitchFamily="34" charset="0"/>
                <a:ea typeface="Calibri" panose="020F0502020204030204" pitchFamily="34" charset="0"/>
                <a:cs typeface="Calibri" panose="020F0502020204030204" pitchFamily="34" charset="0"/>
              </a:rPr>
              <a:t>{Student_I​D,Course_ID} </a:t>
            </a:r>
            <a:r>
              <a:rPr lang="en-US" sz="2000" spc="-1" dirty="0">
                <a:latin typeface="Calibri" panose="020F0502020204030204" pitchFamily="34" charset="0"/>
                <a:ea typeface="Calibri" panose="020F0502020204030204" pitchFamily="34" charset="0"/>
                <a:cs typeface="Calibri" panose="020F0502020204030204" pitchFamily="34" charset="0"/>
              </a:rPr>
              <a:t>as each student is enrolled in multiple courses, and each combination of </a:t>
            </a:r>
            <a:r>
              <a:rPr lang="en-US" sz="2000" spc="-1" dirty="0" err="1">
                <a:latin typeface="Calibri" panose="020F0502020204030204" pitchFamily="34" charset="0"/>
                <a:ea typeface="Calibri" panose="020F0502020204030204" pitchFamily="34" charset="0"/>
                <a:cs typeface="Calibri" panose="020F0502020204030204" pitchFamily="34" charset="0"/>
              </a:rPr>
              <a:t>Student_ID</a:t>
            </a:r>
            <a:r>
              <a:rPr lang="en-US" sz="2000" spc="-1" dirty="0">
                <a:latin typeface="Calibri" panose="020F0502020204030204" pitchFamily="34" charset="0"/>
                <a:ea typeface="Calibri" panose="020F0502020204030204" pitchFamily="34" charset="0"/>
                <a:cs typeface="Calibri" panose="020F0502020204030204" pitchFamily="34" charset="0"/>
              </a:rPr>
              <a:t> and </a:t>
            </a:r>
            <a:r>
              <a:rPr lang="en-US" sz="2000" spc="-1" dirty="0" err="1">
                <a:latin typeface="Calibri" panose="020F0502020204030204" pitchFamily="34" charset="0"/>
                <a:ea typeface="Calibri" panose="020F0502020204030204" pitchFamily="34" charset="0"/>
                <a:cs typeface="Calibri" panose="020F0502020204030204" pitchFamily="34" charset="0"/>
              </a:rPr>
              <a:t>Course_ID</a:t>
            </a:r>
            <a:r>
              <a:rPr lang="en-US" sz="2000" spc="-1" dirty="0">
                <a:latin typeface="Calibri" panose="020F0502020204030204" pitchFamily="34" charset="0"/>
                <a:ea typeface="Calibri" panose="020F0502020204030204" pitchFamily="34" charset="0"/>
                <a:cs typeface="Calibri" panose="020F0502020204030204" pitchFamily="34" charset="0"/>
              </a:rPr>
              <a:t> is unique.</a:t>
            </a: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19698B98-F5EB-BBA7-7EDE-7C9906D43A91}"/>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107</a:t>
            </a:fld>
            <a:endParaRPr lang="en-IN" sz="1050" b="0" strike="noStrike" spc="-1">
              <a:latin typeface="Times New Roman"/>
            </a:endParaRPr>
          </a:p>
        </p:txBody>
      </p:sp>
      <p:sp>
        <p:nvSpPr>
          <p:cNvPr id="160" name="TextShape 4">
            <a:extLst>
              <a:ext uri="{FF2B5EF4-FFF2-40B4-BE49-F238E27FC236}">
                <a16:creationId xmlns:a16="http://schemas.microsoft.com/office/drawing/2014/main" id="{60199944-0DB1-A68B-64F2-968487E77466}"/>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8CA6F7B0-C5DF-7C76-BD91-4460D6E7DCED}"/>
              </a:ext>
            </a:extLst>
          </p:cNvPr>
          <p:cNvPicPr>
            <a:picLocks noChangeAspect="1"/>
          </p:cNvPicPr>
          <p:nvPr/>
        </p:nvPicPr>
        <p:blipFill>
          <a:blip r:embed="rId2"/>
          <a:stretch>
            <a:fillRect/>
          </a:stretch>
        </p:blipFill>
        <p:spPr>
          <a:xfrm>
            <a:off x="1794163" y="2265637"/>
            <a:ext cx="6127042" cy="2326725"/>
          </a:xfrm>
          <a:prstGeom prst="rect">
            <a:avLst/>
          </a:prstGeom>
        </p:spPr>
      </p:pic>
    </p:spTree>
    <p:extLst>
      <p:ext uri="{BB962C8B-B14F-4D97-AF65-F5344CB8AC3E}">
        <p14:creationId xmlns:p14="http://schemas.microsoft.com/office/powerpoint/2010/main" val="42357173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81D51-176A-D19C-31A7-D6901858BBFB}"/>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A84D061A-30B6-2771-F45A-7A15C802B3F8}"/>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B4A7B15B-86A1-563C-3FA6-5C4C4C82EF84}"/>
              </a:ext>
            </a:extLst>
          </p:cNvPr>
          <p:cNvSpPr txBox="1"/>
          <p:nvPr/>
        </p:nvSpPr>
        <p:spPr>
          <a:xfrm>
            <a:off x="1097279" y="1845719"/>
            <a:ext cx="10873047" cy="4340335"/>
          </a:xfrm>
          <a:prstGeom prst="rect">
            <a:avLst/>
          </a:prstGeom>
          <a:noFill/>
          <a:ln>
            <a:noFill/>
          </a:ln>
        </p:spPr>
        <p:txBody>
          <a:bodyPr lIns="0" rIns="0">
            <a:normAutofit/>
          </a:bodyPr>
          <a:lstStyle/>
          <a:p>
            <a:pPr lvl="1"/>
            <a:r>
              <a:rPr lang="en-US" sz="2000" b="1" u="sng" spc="-1" dirty="0">
                <a:latin typeface="Calibri" panose="020F0502020204030204" pitchFamily="34" charset="0"/>
                <a:ea typeface="Calibri" panose="020F0502020204030204" pitchFamily="34" charset="0"/>
                <a:cs typeface="Calibri" panose="020F0502020204030204" pitchFamily="34" charset="0"/>
              </a:rPr>
              <a:t>BOYCE CODD NORMAL (BCNF) FORM</a:t>
            </a:r>
            <a:r>
              <a:rPr lang="en-US" sz="2000" b="1" spc="-1" dirty="0">
                <a:latin typeface="Calibri" panose="020F0502020204030204" pitchFamily="34" charset="0"/>
                <a:ea typeface="Calibri" panose="020F0502020204030204" pitchFamily="34" charset="0"/>
                <a:cs typeface="Calibri" panose="020F0502020204030204" pitchFamily="34" charset="0"/>
              </a:rPr>
              <a:t>:</a:t>
            </a:r>
          </a:p>
          <a:p>
            <a:pPr lvl="1"/>
            <a:r>
              <a:rPr lang="en-US" sz="2000" spc="-1" dirty="0">
                <a:latin typeface="Calibri" panose="020F0502020204030204" pitchFamily="34" charset="0"/>
                <a:ea typeface="Calibri" panose="020F0502020204030204" pitchFamily="34" charset="0"/>
                <a:cs typeface="Calibri" panose="020F0502020204030204" pitchFamily="34" charset="0"/>
              </a:rPr>
              <a:t>Now, </a:t>
            </a:r>
            <a:r>
              <a:rPr lang="en-US" sz="2000" b="1" spc="-1" dirty="0">
                <a:latin typeface="Calibri" panose="020F0502020204030204" pitchFamily="34" charset="0"/>
                <a:ea typeface="Calibri" panose="020F0502020204030204" pitchFamily="34" charset="0"/>
                <a:cs typeface="Calibri" panose="020F0502020204030204" pitchFamily="34" charset="0"/>
              </a:rPr>
              <a:t>why is the above relation told not to be in BCNF?</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A relation is in BCNF if, for every non-trivial functional dependency X→Y, X is a </a:t>
            </a:r>
            <a:r>
              <a:rPr lang="en-US" sz="2000" spc="-1" dirty="0" err="1">
                <a:latin typeface="Calibri" panose="020F0502020204030204" pitchFamily="34" charset="0"/>
                <a:ea typeface="Calibri" panose="020F0502020204030204" pitchFamily="34" charset="0"/>
                <a:cs typeface="Calibri" panose="020F0502020204030204" pitchFamily="34" charset="0"/>
              </a:rPr>
              <a:t>superkey</a:t>
            </a:r>
            <a:r>
              <a:rPr lang="en-US" sz="2000" spc="-1" dirty="0">
                <a:latin typeface="Calibri" panose="020F0502020204030204" pitchFamily="34" charset="0"/>
                <a:ea typeface="Calibri" panose="020F0502020204030204" pitchFamily="34" charset="0"/>
                <a:cs typeface="Calibri" panose="020F0502020204030204" pitchFamily="34" charset="0"/>
              </a:rPr>
              <a:t> (i.e., it uniquely identifies a tuple in the relation).</a:t>
            </a:r>
          </a:p>
          <a:p>
            <a:pPr marL="800100" lvl="1" indent="-342900">
              <a:buFont typeface="Arial" panose="020B0604020202020204" pitchFamily="34" charset="0"/>
              <a:buChar char="•"/>
            </a:pPr>
            <a:r>
              <a:rPr lang="en-US" sz="2000" dirty="0"/>
              <a:t>In the current relation, we have a functional dependency: </a:t>
            </a:r>
          </a:p>
          <a:p>
            <a:pPr lvl="2"/>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sz="2000" spc="-1" dirty="0" err="1">
                <a:solidFill>
                  <a:srgbClr val="FF0000"/>
                </a:solidFill>
                <a:latin typeface="Calibri" panose="020F0502020204030204" pitchFamily="34" charset="0"/>
                <a:ea typeface="Calibri" panose="020F0502020204030204" pitchFamily="34" charset="0"/>
                <a:cs typeface="Calibri" panose="020F0502020204030204" pitchFamily="34" charset="0"/>
              </a:rPr>
              <a:t>Course_ID</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 → {</a:t>
            </a:r>
            <a:r>
              <a:rPr lang="en-US" sz="2000" spc="-1" dirty="0" err="1">
                <a:solidFill>
                  <a:srgbClr val="FF0000"/>
                </a:solidFill>
                <a:latin typeface="Calibri" panose="020F0502020204030204" pitchFamily="34" charset="0"/>
                <a:ea typeface="Calibri" panose="020F0502020204030204" pitchFamily="34" charset="0"/>
                <a:cs typeface="Calibri" panose="020F0502020204030204" pitchFamily="34" charset="0"/>
              </a:rPr>
              <a:t>Instructor_Name</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000" spc="-1" dirty="0" err="1">
                <a:solidFill>
                  <a:srgbClr val="FF0000"/>
                </a:solidFill>
                <a:latin typeface="Calibri" panose="020F0502020204030204" pitchFamily="34" charset="0"/>
                <a:ea typeface="Calibri" panose="020F0502020204030204" pitchFamily="34" charset="0"/>
                <a:cs typeface="Calibri" panose="020F0502020204030204" pitchFamily="34" charset="0"/>
              </a:rPr>
              <a:t>Instructor_Phone</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Here, {</a:t>
            </a:r>
            <a:r>
              <a:rPr lang="en-US" sz="2000" spc="-1" dirty="0" err="1">
                <a:latin typeface="Calibri" panose="020F0502020204030204" pitchFamily="34" charset="0"/>
                <a:ea typeface="Calibri" panose="020F0502020204030204" pitchFamily="34" charset="0"/>
                <a:cs typeface="Calibri" panose="020F0502020204030204" pitchFamily="34" charset="0"/>
              </a:rPr>
              <a:t>Course_ID</a:t>
            </a:r>
            <a:r>
              <a:rPr lang="en-US" sz="2000" spc="-1" dirty="0">
                <a:latin typeface="Calibri" panose="020F0502020204030204" pitchFamily="34" charset="0"/>
                <a:ea typeface="Calibri" panose="020F0502020204030204" pitchFamily="34" charset="0"/>
                <a:cs typeface="Calibri" panose="020F0502020204030204" pitchFamily="34" charset="0"/>
              </a:rPr>
              <a:t>} is </a:t>
            </a:r>
            <a:r>
              <a:rPr lang="en-US" sz="2000" b="1" spc="-1" dirty="0">
                <a:latin typeface="Calibri" panose="020F0502020204030204" pitchFamily="34" charset="0"/>
                <a:ea typeface="Calibri" panose="020F0502020204030204" pitchFamily="34" charset="0"/>
                <a:cs typeface="Calibri" panose="020F0502020204030204" pitchFamily="34" charset="0"/>
              </a:rPr>
              <a:t>not a </a:t>
            </a:r>
            <a:r>
              <a:rPr lang="en-US" sz="2000" b="1" spc="-1" dirty="0" err="1">
                <a:latin typeface="Calibri" panose="020F0502020204030204" pitchFamily="34" charset="0"/>
                <a:ea typeface="Calibri" panose="020F0502020204030204" pitchFamily="34" charset="0"/>
                <a:cs typeface="Calibri" panose="020F0502020204030204" pitchFamily="34" charset="0"/>
              </a:rPr>
              <a:t>superkey</a:t>
            </a:r>
            <a:r>
              <a:rPr lang="en-US" sz="2000" b="1" spc="-1" dirty="0">
                <a:latin typeface="Calibri" panose="020F0502020204030204" pitchFamily="34" charset="0"/>
                <a:ea typeface="Calibri" panose="020F0502020204030204" pitchFamily="34" charset="0"/>
                <a:cs typeface="Calibri" panose="020F0502020204030204" pitchFamily="34" charset="0"/>
              </a:rPr>
              <a:t> </a:t>
            </a:r>
            <a:r>
              <a:rPr lang="en-US" sz="2000" spc="-1" dirty="0">
                <a:latin typeface="Calibri" panose="020F0502020204030204" pitchFamily="34" charset="0"/>
                <a:ea typeface="Calibri" panose="020F0502020204030204" pitchFamily="34" charset="0"/>
                <a:cs typeface="Calibri" panose="020F0502020204030204" pitchFamily="34" charset="0"/>
              </a:rPr>
              <a:t>because it does not uniquely identify a row in the relation (Multiple students can be enrolled in the same course, so {</a:t>
            </a:r>
            <a:r>
              <a:rPr lang="en-US" sz="2000" spc="-1" dirty="0" err="1">
                <a:latin typeface="Calibri" panose="020F0502020204030204" pitchFamily="34" charset="0"/>
                <a:ea typeface="Calibri" panose="020F0502020204030204" pitchFamily="34" charset="0"/>
                <a:cs typeface="Calibri" panose="020F0502020204030204" pitchFamily="34" charset="0"/>
              </a:rPr>
              <a:t>Course_ID</a:t>
            </a:r>
            <a:r>
              <a:rPr lang="en-US" sz="2000" spc="-1" dirty="0">
                <a:latin typeface="Calibri" panose="020F0502020204030204" pitchFamily="34" charset="0"/>
                <a:ea typeface="Calibri" panose="020F0502020204030204" pitchFamily="34" charset="0"/>
                <a:cs typeface="Calibri" panose="020F0502020204030204" pitchFamily="34" charset="0"/>
              </a:rPr>
              <a:t>} does not determine a unique tuple by itself).</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Since, {</a:t>
            </a:r>
            <a:r>
              <a:rPr lang="en-US" sz="2000" spc="-1" dirty="0" err="1">
                <a:latin typeface="Calibri" panose="020F0502020204030204" pitchFamily="34" charset="0"/>
                <a:ea typeface="Calibri" panose="020F0502020204030204" pitchFamily="34" charset="0"/>
                <a:cs typeface="Calibri" panose="020F0502020204030204" pitchFamily="34" charset="0"/>
              </a:rPr>
              <a:t>Course_ID</a:t>
            </a:r>
            <a:r>
              <a:rPr lang="en-US" sz="2000" spc="-1" dirty="0">
                <a:latin typeface="Calibri" panose="020F0502020204030204" pitchFamily="34" charset="0"/>
                <a:ea typeface="Calibri" panose="020F0502020204030204" pitchFamily="34" charset="0"/>
                <a:cs typeface="Calibri" panose="020F0502020204030204" pitchFamily="34" charset="0"/>
              </a:rPr>
              <a:t>} is not a </a:t>
            </a:r>
            <a:r>
              <a:rPr lang="en-US" sz="2000" spc="-1" dirty="0" err="1">
                <a:latin typeface="Calibri" panose="020F0502020204030204" pitchFamily="34" charset="0"/>
                <a:ea typeface="Calibri" panose="020F0502020204030204" pitchFamily="34" charset="0"/>
                <a:cs typeface="Calibri" panose="020F0502020204030204" pitchFamily="34" charset="0"/>
              </a:rPr>
              <a:t>superkey</a:t>
            </a:r>
            <a:r>
              <a:rPr lang="en-US" sz="2000" spc="-1" dirty="0">
                <a:latin typeface="Calibri" panose="020F0502020204030204" pitchFamily="34" charset="0"/>
                <a:ea typeface="Calibri" panose="020F0502020204030204" pitchFamily="34" charset="0"/>
                <a:cs typeface="Calibri" panose="020F0502020204030204" pitchFamily="34" charset="0"/>
              </a:rPr>
              <a:t>, this violates the BCNF condition.</a:t>
            </a: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4FFCCBB4-C082-6591-326F-8DF635A19F6B}"/>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108</a:t>
            </a:fld>
            <a:endParaRPr lang="en-IN" sz="1050" b="0" strike="noStrike" spc="-1">
              <a:latin typeface="Times New Roman"/>
            </a:endParaRPr>
          </a:p>
        </p:txBody>
      </p:sp>
      <p:sp>
        <p:nvSpPr>
          <p:cNvPr id="160" name="TextShape 4">
            <a:extLst>
              <a:ext uri="{FF2B5EF4-FFF2-40B4-BE49-F238E27FC236}">
                <a16:creationId xmlns:a16="http://schemas.microsoft.com/office/drawing/2014/main" id="{B6ADBACD-2FDA-2AD6-0A07-E9FBEF5189F0}"/>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2836956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3291F-49B6-9D83-F548-C9176D77C0E9}"/>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DE15FAE6-38BB-C232-CAC8-E0E11688AEE7}"/>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04B028F6-676C-7FC6-170D-90A3CC170000}"/>
              </a:ext>
            </a:extLst>
          </p:cNvPr>
          <p:cNvSpPr txBox="1"/>
          <p:nvPr/>
        </p:nvSpPr>
        <p:spPr>
          <a:xfrm>
            <a:off x="415637" y="1845719"/>
            <a:ext cx="11554690" cy="4340335"/>
          </a:xfrm>
          <a:prstGeom prst="rect">
            <a:avLst/>
          </a:prstGeom>
          <a:noFill/>
          <a:ln>
            <a:noFill/>
          </a:ln>
        </p:spPr>
        <p:txBody>
          <a:bodyPr lIns="0" rIns="0">
            <a:normAutofit lnSpcReduction="10000"/>
          </a:bodyPr>
          <a:lstStyle/>
          <a:p>
            <a:pPr lvl="1"/>
            <a:r>
              <a:rPr lang="en-US" sz="2000" b="1" u="sng" spc="-1" dirty="0">
                <a:latin typeface="Calibri" panose="020F0502020204030204" pitchFamily="34" charset="0"/>
                <a:ea typeface="Calibri" panose="020F0502020204030204" pitchFamily="34" charset="0"/>
                <a:cs typeface="Calibri" panose="020F0502020204030204" pitchFamily="34" charset="0"/>
              </a:rPr>
              <a:t>BOYCE CODD NORMAL (BCNF) FORM</a:t>
            </a:r>
            <a:r>
              <a:rPr lang="en-US" sz="2000" b="1" spc="-1" dirty="0">
                <a:latin typeface="Calibri" panose="020F0502020204030204" pitchFamily="34" charset="0"/>
                <a:ea typeface="Calibri" panose="020F0502020204030204" pitchFamily="34" charset="0"/>
                <a:cs typeface="Calibri" panose="020F0502020204030204" pitchFamily="34" charset="0"/>
              </a:rPr>
              <a:t>:</a:t>
            </a:r>
          </a:p>
          <a:p>
            <a:pPr marL="800100" lvl="1"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Decompose the Relation to Achieve BCNF:</a:t>
            </a:r>
          </a:p>
          <a:p>
            <a:pPr lvl="1"/>
            <a:r>
              <a:rPr lang="en-US" sz="2000" spc="-1" dirty="0">
                <a:latin typeface="Calibri" panose="020F0502020204030204" pitchFamily="34" charset="0"/>
                <a:ea typeface="Calibri" panose="020F0502020204030204" pitchFamily="34" charset="0"/>
                <a:cs typeface="Calibri" panose="020F0502020204030204" pitchFamily="34" charset="0"/>
              </a:rPr>
              <a:t>To convert this relation into BCNF, we need to remove the dependency where a non-</a:t>
            </a:r>
            <a:r>
              <a:rPr lang="en-US" sz="2000" spc="-1" dirty="0" err="1">
                <a:latin typeface="Calibri" panose="020F0502020204030204" pitchFamily="34" charset="0"/>
                <a:ea typeface="Calibri" panose="020F0502020204030204" pitchFamily="34" charset="0"/>
                <a:cs typeface="Calibri" panose="020F0502020204030204" pitchFamily="34" charset="0"/>
              </a:rPr>
              <a:t>superkey</a:t>
            </a:r>
            <a:r>
              <a:rPr lang="en-US" sz="2000" spc="-1" dirty="0">
                <a:latin typeface="Calibri" panose="020F0502020204030204" pitchFamily="34" charset="0"/>
                <a:ea typeface="Calibri" panose="020F0502020204030204" pitchFamily="34" charset="0"/>
                <a:cs typeface="Calibri" panose="020F0502020204030204" pitchFamily="34" charset="0"/>
              </a:rPr>
              <a:t> (in this case, {</a:t>
            </a:r>
            <a:r>
              <a:rPr lang="en-US" sz="2000" spc="-1" dirty="0" err="1">
                <a:latin typeface="Calibri" panose="020F0502020204030204" pitchFamily="34" charset="0"/>
                <a:ea typeface="Calibri" panose="020F0502020204030204" pitchFamily="34" charset="0"/>
                <a:cs typeface="Calibri" panose="020F0502020204030204" pitchFamily="34" charset="0"/>
              </a:rPr>
              <a:t>Course_ID</a:t>
            </a:r>
            <a:r>
              <a:rPr lang="en-US" sz="2000" spc="-1" dirty="0">
                <a:latin typeface="Calibri" panose="020F0502020204030204" pitchFamily="34" charset="0"/>
                <a:ea typeface="Calibri" panose="020F0502020204030204" pitchFamily="34" charset="0"/>
                <a:cs typeface="Calibri" panose="020F0502020204030204" pitchFamily="34" charset="0"/>
              </a:rPr>
              <a:t>} determines other attributes. We can do this by decomposing the relation.</a:t>
            </a:r>
          </a:p>
          <a:p>
            <a:pPr marL="1371600" lvl="2"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Relation 1: </a:t>
            </a:r>
            <a:r>
              <a:rPr lang="en-US" sz="2000" spc="-1" dirty="0" err="1">
                <a:latin typeface="Calibri" panose="020F0502020204030204" pitchFamily="34" charset="0"/>
                <a:ea typeface="Calibri" panose="020F0502020204030204" pitchFamily="34" charset="0"/>
                <a:cs typeface="Calibri" panose="020F0502020204030204" pitchFamily="34" charset="0"/>
              </a:rPr>
              <a:t>Course_Instructor</a:t>
            </a:r>
            <a:r>
              <a:rPr lang="en-US" sz="2000" spc="-1" dirty="0">
                <a:latin typeface="Calibri" panose="020F0502020204030204" pitchFamily="34" charset="0"/>
                <a:ea typeface="Calibri" panose="020F0502020204030204" pitchFamily="34" charset="0"/>
                <a:cs typeface="Calibri" panose="020F0502020204030204" pitchFamily="34" charset="0"/>
              </a:rPr>
              <a:t> where the FD will be </a:t>
            </a:r>
            <a:r>
              <a:rPr lang="en-US" sz="2000" spc="-1" dirty="0" err="1">
                <a:solidFill>
                  <a:srgbClr val="FF0000"/>
                </a:solidFill>
                <a:latin typeface="Calibri" panose="020F0502020204030204" pitchFamily="34" charset="0"/>
                <a:ea typeface="Calibri" panose="020F0502020204030204" pitchFamily="34" charset="0"/>
                <a:cs typeface="Calibri" panose="020F0502020204030204" pitchFamily="34" charset="0"/>
              </a:rPr>
              <a:t>Course_ID</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 → {</a:t>
            </a:r>
            <a:r>
              <a:rPr lang="en-US" sz="2000" spc="-1" dirty="0" err="1">
                <a:solidFill>
                  <a:srgbClr val="FF0000"/>
                </a:solidFill>
                <a:latin typeface="Calibri" panose="020F0502020204030204" pitchFamily="34" charset="0"/>
                <a:ea typeface="Calibri" panose="020F0502020204030204" pitchFamily="34" charset="0"/>
                <a:cs typeface="Calibri" panose="020F0502020204030204" pitchFamily="34" charset="0"/>
              </a:rPr>
              <a:t>Instructor_Name</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000" spc="-1" dirty="0" err="1">
                <a:solidFill>
                  <a:srgbClr val="FF0000"/>
                </a:solidFill>
                <a:latin typeface="Calibri" panose="020F0502020204030204" pitchFamily="34" charset="0"/>
                <a:ea typeface="Calibri" panose="020F0502020204030204" pitchFamily="34" charset="0"/>
                <a:cs typeface="Calibri" panose="020F0502020204030204" pitchFamily="34" charset="0"/>
              </a:rPr>
              <a:t>Instructor_Phone</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a:t>
            </a:r>
          </a:p>
          <a:p>
            <a:pPr marL="1371600" lvl="2" indent="-457200">
              <a:buFont typeface="+mj-lt"/>
              <a:buAutoNum type="arabicPeriod"/>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r>
              <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rPr>
              <a:t>Hence in this relation (Relation 1), </a:t>
            </a:r>
            <a:r>
              <a:rPr lang="en-US" sz="2000" b="1" spc="-1" dirty="0" err="1">
                <a:solidFill>
                  <a:schemeClr val="accent2"/>
                </a:solidFill>
                <a:latin typeface="Calibri" panose="020F0502020204030204" pitchFamily="34" charset="0"/>
                <a:ea typeface="Calibri" panose="020F0502020204030204" pitchFamily="34" charset="0"/>
                <a:cs typeface="Calibri" panose="020F0502020204030204" pitchFamily="34" charset="0"/>
              </a:rPr>
              <a:t>Course_ID</a:t>
            </a:r>
            <a:r>
              <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rPr>
              <a:t> is the </a:t>
            </a:r>
            <a:r>
              <a:rPr lang="en-US" sz="2000" b="1" spc="-1" dirty="0" err="1">
                <a:solidFill>
                  <a:schemeClr val="accent2"/>
                </a:solidFill>
                <a:latin typeface="Calibri" panose="020F0502020204030204" pitchFamily="34" charset="0"/>
                <a:ea typeface="Calibri" panose="020F0502020204030204" pitchFamily="34" charset="0"/>
                <a:cs typeface="Calibri" panose="020F0502020204030204" pitchFamily="34" charset="0"/>
              </a:rPr>
              <a:t>SuperKey</a:t>
            </a:r>
            <a:r>
              <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rPr>
              <a:t> and so this table </a:t>
            </a:r>
            <a:r>
              <a:rPr lang="en-US" sz="2000" b="1" spc="-1" dirty="0">
                <a:solidFill>
                  <a:schemeClr val="accent2"/>
                </a:solidFill>
                <a:latin typeface="Calibri" panose="020F0502020204030204" pitchFamily="34" charset="0"/>
                <a:ea typeface="Calibri" panose="020F0502020204030204" pitchFamily="34" charset="0"/>
                <a:cs typeface="Calibri" panose="020F0502020204030204" pitchFamily="34" charset="0"/>
              </a:rPr>
              <a:t>satisfies BCNF.</a:t>
            </a:r>
          </a:p>
        </p:txBody>
      </p:sp>
      <p:sp>
        <p:nvSpPr>
          <p:cNvPr id="159" name="TextShape 3">
            <a:extLst>
              <a:ext uri="{FF2B5EF4-FFF2-40B4-BE49-F238E27FC236}">
                <a16:creationId xmlns:a16="http://schemas.microsoft.com/office/drawing/2014/main" id="{36EA5246-6F01-F181-51AE-6691B8BF84F1}"/>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109</a:t>
            </a:fld>
            <a:endParaRPr lang="en-IN" sz="1050" b="0" strike="noStrike" spc="-1">
              <a:latin typeface="Times New Roman"/>
            </a:endParaRPr>
          </a:p>
        </p:txBody>
      </p:sp>
      <p:sp>
        <p:nvSpPr>
          <p:cNvPr id="160" name="TextShape 4">
            <a:extLst>
              <a:ext uri="{FF2B5EF4-FFF2-40B4-BE49-F238E27FC236}">
                <a16:creationId xmlns:a16="http://schemas.microsoft.com/office/drawing/2014/main" id="{D3CD1C68-99A8-29A9-817E-566DCCD1191C}"/>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56615FBB-0139-9D23-3E55-4B54F714B888}"/>
              </a:ext>
            </a:extLst>
          </p:cNvPr>
          <p:cNvPicPr>
            <a:picLocks noChangeAspect="1"/>
          </p:cNvPicPr>
          <p:nvPr/>
        </p:nvPicPr>
        <p:blipFill>
          <a:blip r:embed="rId2"/>
          <a:stretch>
            <a:fillRect/>
          </a:stretch>
        </p:blipFill>
        <p:spPr>
          <a:xfrm>
            <a:off x="1731817" y="3622512"/>
            <a:ext cx="6064697" cy="1743737"/>
          </a:xfrm>
          <a:prstGeom prst="rect">
            <a:avLst/>
          </a:prstGeom>
        </p:spPr>
      </p:pic>
    </p:spTree>
    <p:extLst>
      <p:ext uri="{BB962C8B-B14F-4D97-AF65-F5344CB8AC3E}">
        <p14:creationId xmlns:p14="http://schemas.microsoft.com/office/powerpoint/2010/main" val="1389111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EB8A9-2A33-5EB7-3F4B-67744129CB64}"/>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EB23D68E-1BE7-2CA0-BB8A-FD40812DB749}"/>
              </a:ext>
            </a:extLst>
          </p:cNvPr>
          <p:cNvSpPr txBox="1"/>
          <p:nvPr/>
        </p:nvSpPr>
        <p:spPr>
          <a:xfrm>
            <a:off x="1154160" y="714636"/>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DATABASE DESIGN: Informal Design Guidelines for Relation Schemas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D11A0843-D8A2-43E7-682E-5ADDADC3D5DB}"/>
              </a:ext>
            </a:extLst>
          </p:cNvPr>
          <p:cNvSpPr txBox="1"/>
          <p:nvPr/>
        </p:nvSpPr>
        <p:spPr>
          <a:xfrm>
            <a:off x="1097280" y="1845719"/>
            <a:ext cx="10058040" cy="4388825"/>
          </a:xfrm>
          <a:prstGeom prst="rect">
            <a:avLst/>
          </a:prstGeom>
          <a:noFill/>
          <a:ln>
            <a:noFill/>
          </a:ln>
        </p:spPr>
        <p:txBody>
          <a:bodyPr lIns="0" rIns="0">
            <a:normAutofit fontScale="92500" lnSpcReduction="10000"/>
          </a:bodyPr>
          <a:lstStyle/>
          <a:p>
            <a:pPr marL="457200" indent="-457200" algn="l">
              <a:buFont typeface="+mj-lt"/>
              <a:buAutoNum type="arabicPeriod"/>
            </a:pPr>
            <a:r>
              <a:rPr lang="en-US" sz="2400" b="1" u="sng" strike="noStrike" spc="-1" dirty="0">
                <a:latin typeface="Calibri" panose="020F0502020204030204" pitchFamily="34" charset="0"/>
                <a:ea typeface="Calibri" panose="020F0502020204030204" pitchFamily="34" charset="0"/>
                <a:cs typeface="Calibri" panose="020F0502020204030204" pitchFamily="34" charset="0"/>
              </a:rPr>
              <a:t>Informal Design Guidelines for Relational Databases</a:t>
            </a:r>
          </a:p>
          <a:p>
            <a:pPr lvl="1"/>
            <a:r>
              <a:rPr lang="en-US" sz="2400" b="1" spc="-1" dirty="0">
                <a:latin typeface="Calibri" panose="020F0502020204030204" pitchFamily="34" charset="0"/>
                <a:ea typeface="Calibri" panose="020F0502020204030204" pitchFamily="34" charset="0"/>
                <a:cs typeface="Calibri" panose="020F0502020204030204" pitchFamily="34" charset="0"/>
              </a:rPr>
              <a:t>1.4 Spurious Tuples </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Bad designs for a relational database may result in erroneous results for certain JOIN operations.</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The "lossless join" property is used to guarantee meaningful results for join operations.</a:t>
            </a: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r>
              <a:rPr lang="en-US" sz="2000" b="1" u="sng" spc="-1" dirty="0">
                <a:latin typeface="Calibri" panose="020F0502020204030204" pitchFamily="34" charset="0"/>
                <a:ea typeface="Calibri" panose="020F0502020204030204" pitchFamily="34" charset="0"/>
                <a:cs typeface="Calibri" panose="020F0502020204030204" pitchFamily="34" charset="0"/>
              </a:rPr>
              <a:t>GUIDELINE 4:</a:t>
            </a:r>
            <a:r>
              <a:rPr lang="en-US" sz="2000" spc="-1" dirty="0">
                <a:latin typeface="Calibri" panose="020F0502020204030204" pitchFamily="34" charset="0"/>
                <a:ea typeface="Calibri" panose="020F0502020204030204" pitchFamily="34" charset="0"/>
                <a:cs typeface="Calibri" panose="020F0502020204030204" pitchFamily="34" charset="0"/>
              </a:rPr>
              <a:t> The relations should be designed to satisfy the lossless join condition. No spurious tuples should be generated by doing a natural-join of any relations.</a:t>
            </a:r>
          </a:p>
          <a:p>
            <a:pPr lvl="1"/>
            <a:r>
              <a:rPr lang="en-US" sz="2000" spc="-1" dirty="0">
                <a:latin typeface="Calibri" panose="020F0502020204030204" pitchFamily="34" charset="0"/>
                <a:ea typeface="Calibri" panose="020F0502020204030204" pitchFamily="34" charset="0"/>
                <a:cs typeface="Calibri" panose="020F0502020204030204" pitchFamily="34" charset="0"/>
              </a:rPr>
              <a:t>There are </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two important properties of decompositions:</a:t>
            </a:r>
          </a:p>
          <a:p>
            <a:pPr marL="800100" lvl="1" indent="-342900">
              <a:buFont typeface="Arial" panose="020B0604020202020204" pitchFamily="34" charset="0"/>
              <a:buChar char="•"/>
            </a:pPr>
            <a:r>
              <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rPr>
              <a:t>non-additive or </a:t>
            </a:r>
            <a:r>
              <a:rPr lang="en-US" sz="2000" spc="-1" dirty="0" err="1">
                <a:solidFill>
                  <a:schemeClr val="accent2"/>
                </a:solidFill>
                <a:latin typeface="Calibri" panose="020F0502020204030204" pitchFamily="34" charset="0"/>
                <a:ea typeface="Calibri" panose="020F0502020204030204" pitchFamily="34" charset="0"/>
                <a:cs typeface="Calibri" panose="020F0502020204030204" pitchFamily="34" charset="0"/>
              </a:rPr>
              <a:t>losslessness</a:t>
            </a:r>
            <a:r>
              <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rPr>
              <a:t> of the corresponding join</a:t>
            </a:r>
          </a:p>
          <a:p>
            <a:pPr marL="800100" lvl="1" indent="-342900">
              <a:buFont typeface="Arial" panose="020B0604020202020204" pitchFamily="34" charset="0"/>
              <a:buChar char="•"/>
            </a:pPr>
            <a:r>
              <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rPr>
              <a:t>preservation of the functional dependencies. </a:t>
            </a:r>
          </a:p>
          <a:p>
            <a:pPr lvl="1"/>
            <a:endPar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lvl="1"/>
            <a:r>
              <a:rPr lang="en-US" sz="2200" spc="-1" dirty="0">
                <a:latin typeface="Calibri" panose="020F0502020204030204" pitchFamily="34" charset="0"/>
                <a:ea typeface="Calibri" panose="020F0502020204030204" pitchFamily="34" charset="0"/>
                <a:cs typeface="Calibri" panose="020F0502020204030204" pitchFamily="34" charset="0"/>
              </a:rPr>
              <a:t>Note that </a:t>
            </a:r>
          </a:p>
          <a:p>
            <a:pPr lvl="1"/>
            <a:r>
              <a:rPr lang="en-US" sz="2200" spc="-1" dirty="0">
                <a:latin typeface="Calibri" panose="020F0502020204030204" pitchFamily="34" charset="0"/>
                <a:ea typeface="Calibri" panose="020F0502020204030204" pitchFamily="34" charset="0"/>
                <a:cs typeface="Calibri" panose="020F0502020204030204" pitchFamily="34" charset="0"/>
              </a:rPr>
              <a:t>Property (a) is extremely important and cannot be sacrificed. </a:t>
            </a:r>
          </a:p>
          <a:p>
            <a:pPr lvl="1"/>
            <a:r>
              <a:rPr lang="en-US" sz="2200" spc="-1" dirty="0">
                <a:latin typeface="Calibri" panose="020F0502020204030204" pitchFamily="34" charset="0"/>
                <a:ea typeface="Calibri" panose="020F0502020204030204" pitchFamily="34" charset="0"/>
                <a:cs typeface="Calibri" panose="020F0502020204030204" pitchFamily="34" charset="0"/>
              </a:rPr>
              <a:t>Property (b) is less stringent and may be sacrificed.</a:t>
            </a:r>
          </a:p>
          <a:p>
            <a:pPr lvl="1"/>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 </a:t>
            </a: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400" b="1"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b="1"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lvl="1"/>
            <a:endPar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endPar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7AD37476-412A-3A95-A490-C374548023D1}"/>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11</a:t>
            </a:fld>
            <a:endParaRPr lang="en-IN" sz="1050" b="0" strike="noStrike" spc="-1">
              <a:latin typeface="Times New Roman"/>
            </a:endParaRPr>
          </a:p>
        </p:txBody>
      </p:sp>
      <p:sp>
        <p:nvSpPr>
          <p:cNvPr id="160" name="TextShape 4">
            <a:extLst>
              <a:ext uri="{FF2B5EF4-FFF2-40B4-BE49-F238E27FC236}">
                <a16:creationId xmlns:a16="http://schemas.microsoft.com/office/drawing/2014/main" id="{E57C6FB2-364D-1B9B-B728-7E0B9BA89DB5}"/>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34887749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3DDA4-DA54-FB52-5401-95BC536D7201}"/>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194B686B-5816-9CBE-ED64-31007BCB9923}"/>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537A878B-DDFD-538A-4977-53779377E744}"/>
              </a:ext>
            </a:extLst>
          </p:cNvPr>
          <p:cNvSpPr txBox="1"/>
          <p:nvPr/>
        </p:nvSpPr>
        <p:spPr>
          <a:xfrm>
            <a:off x="415637" y="1845719"/>
            <a:ext cx="11554690" cy="4340335"/>
          </a:xfrm>
          <a:prstGeom prst="rect">
            <a:avLst/>
          </a:prstGeom>
          <a:noFill/>
          <a:ln>
            <a:noFill/>
          </a:ln>
        </p:spPr>
        <p:txBody>
          <a:bodyPr lIns="0" rIns="0">
            <a:normAutofit lnSpcReduction="10000"/>
          </a:bodyPr>
          <a:lstStyle/>
          <a:p>
            <a:pPr lvl="1"/>
            <a:r>
              <a:rPr lang="en-US" sz="2000" b="1" u="sng" spc="-1" dirty="0">
                <a:latin typeface="Calibri" panose="020F0502020204030204" pitchFamily="34" charset="0"/>
                <a:ea typeface="Calibri" panose="020F0502020204030204" pitchFamily="34" charset="0"/>
                <a:cs typeface="Calibri" panose="020F0502020204030204" pitchFamily="34" charset="0"/>
              </a:rPr>
              <a:t>BOYCE CODD NORMAL (BCNF) FORM</a:t>
            </a:r>
            <a:r>
              <a:rPr lang="en-US" sz="2000" b="1" spc="-1" dirty="0">
                <a:latin typeface="Calibri" panose="020F0502020204030204" pitchFamily="34" charset="0"/>
                <a:ea typeface="Calibri" panose="020F0502020204030204" pitchFamily="34" charset="0"/>
                <a:cs typeface="Calibri" panose="020F0502020204030204" pitchFamily="34" charset="0"/>
              </a:rPr>
              <a:t>:</a:t>
            </a:r>
          </a:p>
          <a:p>
            <a:pPr marL="800100" lvl="1"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Decompose the Relation to Achieve BCNF:</a:t>
            </a:r>
          </a:p>
          <a:p>
            <a:pPr marL="1371600" lvl="2" indent="-457200">
              <a:buFont typeface="+mj-lt"/>
              <a:buAutoNum type="arabicPeriod" startAt="2"/>
            </a:pPr>
            <a:r>
              <a:rPr lang="en-US" sz="2000" spc="-1" dirty="0">
                <a:latin typeface="Calibri" panose="020F0502020204030204" pitchFamily="34" charset="0"/>
                <a:ea typeface="Calibri" panose="020F0502020204030204" pitchFamily="34" charset="0"/>
                <a:cs typeface="Calibri" panose="020F0502020204030204" pitchFamily="34" charset="0"/>
              </a:rPr>
              <a:t>Relation 2: </a:t>
            </a:r>
            <a:r>
              <a:rPr lang="en-US" sz="2000" spc="-1" dirty="0" err="1">
                <a:latin typeface="Calibri" panose="020F0502020204030204" pitchFamily="34" charset="0"/>
                <a:ea typeface="Calibri" panose="020F0502020204030204" pitchFamily="34" charset="0"/>
                <a:cs typeface="Calibri" panose="020F0502020204030204" pitchFamily="34" charset="0"/>
              </a:rPr>
              <a:t>Student_Course</a:t>
            </a:r>
            <a:r>
              <a:rPr lang="en-US" sz="2000" spc="-1" dirty="0">
                <a:latin typeface="Calibri" panose="020F0502020204030204" pitchFamily="34" charset="0"/>
                <a:ea typeface="Calibri" panose="020F0502020204030204" pitchFamily="34" charset="0"/>
                <a:cs typeface="Calibri" panose="020F0502020204030204" pitchFamily="34" charset="0"/>
              </a:rPr>
              <a:t> where the FD will be </a:t>
            </a:r>
            <a:r>
              <a:rPr lang="en-US" sz="2000" spc="-1" dirty="0" err="1">
                <a:solidFill>
                  <a:srgbClr val="FF0000"/>
                </a:solidFill>
                <a:latin typeface="Calibri" panose="020F0502020204030204" pitchFamily="34" charset="0"/>
                <a:ea typeface="Calibri" panose="020F0502020204030204" pitchFamily="34" charset="0"/>
                <a:cs typeface="Calibri" panose="020F0502020204030204" pitchFamily="34" charset="0"/>
              </a:rPr>
              <a:t>Course_ID</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 → {</a:t>
            </a:r>
            <a:r>
              <a:rPr lang="en-US" sz="2000" spc="-1" dirty="0" err="1">
                <a:solidFill>
                  <a:srgbClr val="FF0000"/>
                </a:solidFill>
                <a:latin typeface="Calibri" panose="020F0502020204030204" pitchFamily="34" charset="0"/>
                <a:ea typeface="Calibri" panose="020F0502020204030204" pitchFamily="34" charset="0"/>
                <a:cs typeface="Calibri" panose="020F0502020204030204" pitchFamily="34" charset="0"/>
              </a:rPr>
              <a:t>Instructor_Name</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000" spc="-1" dirty="0" err="1">
                <a:solidFill>
                  <a:srgbClr val="FF0000"/>
                </a:solidFill>
                <a:latin typeface="Calibri" panose="020F0502020204030204" pitchFamily="34" charset="0"/>
                <a:ea typeface="Calibri" panose="020F0502020204030204" pitchFamily="34" charset="0"/>
                <a:cs typeface="Calibri" panose="020F0502020204030204" pitchFamily="34" charset="0"/>
              </a:rPr>
              <a:t>Instructor_Phone</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a:t>
            </a: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lvl="2"/>
            <a:r>
              <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rPr>
              <a:t>There are no non-trivial functional dependencies that violate the BCNF condition. The primary key {</a:t>
            </a:r>
            <a:r>
              <a:rPr lang="en-US" sz="2000" spc="-1" dirty="0" err="1">
                <a:solidFill>
                  <a:schemeClr val="accent2"/>
                </a:solidFill>
                <a:latin typeface="Calibri" panose="020F0502020204030204" pitchFamily="34" charset="0"/>
                <a:ea typeface="Calibri" panose="020F0502020204030204" pitchFamily="34" charset="0"/>
                <a:cs typeface="Calibri" panose="020F0502020204030204" pitchFamily="34" charset="0"/>
              </a:rPr>
              <a:t>Student_I</a:t>
            </a:r>
            <a:r>
              <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rPr>
              <a:t>​D, </a:t>
            </a:r>
            <a:r>
              <a:rPr lang="en-US" sz="2000" spc="-1" dirty="0" err="1">
                <a:solidFill>
                  <a:schemeClr val="accent2"/>
                </a:solidFill>
                <a:latin typeface="Calibri" panose="020F0502020204030204" pitchFamily="34" charset="0"/>
                <a:ea typeface="Calibri" panose="020F0502020204030204" pitchFamily="34" charset="0"/>
                <a:cs typeface="Calibri" panose="020F0502020204030204" pitchFamily="34" charset="0"/>
              </a:rPr>
              <a:t>Course_I</a:t>
            </a:r>
            <a:r>
              <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rPr>
              <a:t>​D} uniquely determines the tuple, so this relation is also in BCNF.</a:t>
            </a:r>
            <a:endParaRPr lang="en-US" sz="2000" b="1" spc="-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FD4BF88F-F4FD-4E31-57AA-FF4168BC0FBE}"/>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110</a:t>
            </a:fld>
            <a:endParaRPr lang="en-IN" sz="1050" b="0" strike="noStrike" spc="-1">
              <a:latin typeface="Times New Roman"/>
            </a:endParaRPr>
          </a:p>
        </p:txBody>
      </p:sp>
      <p:sp>
        <p:nvSpPr>
          <p:cNvPr id="160" name="TextShape 4">
            <a:extLst>
              <a:ext uri="{FF2B5EF4-FFF2-40B4-BE49-F238E27FC236}">
                <a16:creationId xmlns:a16="http://schemas.microsoft.com/office/drawing/2014/main" id="{75A704CE-C4B1-FC25-D69F-7B814A68FD6D}"/>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4" name="Picture 3">
            <a:extLst>
              <a:ext uri="{FF2B5EF4-FFF2-40B4-BE49-F238E27FC236}">
                <a16:creationId xmlns:a16="http://schemas.microsoft.com/office/drawing/2014/main" id="{F8A8DB4D-47F6-64D5-3997-0EB29E5FF273}"/>
              </a:ext>
            </a:extLst>
          </p:cNvPr>
          <p:cNvPicPr>
            <a:picLocks noChangeAspect="1"/>
          </p:cNvPicPr>
          <p:nvPr/>
        </p:nvPicPr>
        <p:blipFill>
          <a:blip r:embed="rId2"/>
          <a:stretch>
            <a:fillRect/>
          </a:stretch>
        </p:blipFill>
        <p:spPr>
          <a:xfrm>
            <a:off x="2078183" y="2981394"/>
            <a:ext cx="4912168" cy="2068984"/>
          </a:xfrm>
          <a:prstGeom prst="rect">
            <a:avLst/>
          </a:prstGeom>
        </p:spPr>
      </p:pic>
    </p:spTree>
    <p:extLst>
      <p:ext uri="{BB962C8B-B14F-4D97-AF65-F5344CB8AC3E}">
        <p14:creationId xmlns:p14="http://schemas.microsoft.com/office/powerpoint/2010/main" val="20510490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22A73-2532-E9BF-A4F9-745B274B2656}"/>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AA1D4694-1300-E470-9F4A-06869744730C}"/>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53D684B9-F3A5-6AB0-62E5-F846770CDD02}"/>
              </a:ext>
            </a:extLst>
          </p:cNvPr>
          <p:cNvSpPr txBox="1"/>
          <p:nvPr/>
        </p:nvSpPr>
        <p:spPr>
          <a:xfrm>
            <a:off x="415637" y="1845719"/>
            <a:ext cx="11554690" cy="4340335"/>
          </a:xfrm>
          <a:prstGeom prst="rect">
            <a:avLst/>
          </a:prstGeom>
          <a:noFill/>
          <a:ln>
            <a:noFill/>
          </a:ln>
        </p:spPr>
        <p:txBody>
          <a:bodyPr lIns="0" rIns="0">
            <a:normAutofit/>
          </a:bodyPr>
          <a:lstStyle/>
          <a:p>
            <a:pPr lvl="1"/>
            <a:r>
              <a:rPr lang="en-US" sz="2000" b="1" u="sng" spc="-1" dirty="0">
                <a:latin typeface="Calibri" panose="020F0502020204030204" pitchFamily="34" charset="0"/>
                <a:ea typeface="Calibri" panose="020F0502020204030204" pitchFamily="34" charset="0"/>
                <a:cs typeface="Calibri" panose="020F0502020204030204" pitchFamily="34" charset="0"/>
              </a:rPr>
              <a:t>BOYCE CODD NORMAL (BCNF) FORM</a:t>
            </a:r>
            <a:r>
              <a:rPr lang="en-US" sz="2000" b="1" spc="-1" dirty="0">
                <a:latin typeface="Calibri" panose="020F0502020204030204" pitchFamily="34" charset="0"/>
                <a:ea typeface="Calibri" panose="020F0502020204030204" pitchFamily="34" charset="0"/>
                <a:cs typeface="Calibri" panose="020F0502020204030204" pitchFamily="34" charset="0"/>
              </a:rPr>
              <a:t>:</a:t>
            </a:r>
          </a:p>
          <a:p>
            <a:pPr marL="800100" lvl="1"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Verifying BCNF Compliance:</a:t>
            </a: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r>
              <a:rPr lang="en-US" sz="2000" spc="-1" dirty="0">
                <a:latin typeface="Calibri" panose="020F0502020204030204" pitchFamily="34" charset="0"/>
                <a:ea typeface="Calibri" panose="020F0502020204030204" pitchFamily="34" charset="0"/>
                <a:cs typeface="Calibri" panose="020F0502020204030204" pitchFamily="34" charset="0"/>
              </a:rPr>
              <a:t>Relation 1: </a:t>
            </a:r>
            <a:r>
              <a:rPr lang="en-US" sz="2000" spc="-1" dirty="0" err="1">
                <a:latin typeface="Calibri" panose="020F0502020204030204" pitchFamily="34" charset="0"/>
                <a:ea typeface="Calibri" panose="020F0502020204030204" pitchFamily="34" charset="0"/>
                <a:cs typeface="Calibri" panose="020F0502020204030204" pitchFamily="34" charset="0"/>
              </a:rPr>
              <a:t>Course_Instructor</a:t>
            </a:r>
            <a:r>
              <a:rPr lang="en-US" sz="2000" spc="-1" dirty="0">
                <a:latin typeface="Calibri" panose="020F0502020204030204" pitchFamily="34" charset="0"/>
                <a:ea typeface="Calibri" panose="020F0502020204030204" pitchFamily="34" charset="0"/>
                <a:cs typeface="Calibri" panose="020F0502020204030204" pitchFamily="34" charset="0"/>
              </a:rPr>
              <a:t> where the FD will be </a:t>
            </a:r>
            <a:r>
              <a:rPr lang="en-US" sz="2000" spc="-1" dirty="0" err="1">
                <a:solidFill>
                  <a:srgbClr val="FF0000"/>
                </a:solidFill>
                <a:latin typeface="Calibri" panose="020F0502020204030204" pitchFamily="34" charset="0"/>
                <a:ea typeface="Calibri" panose="020F0502020204030204" pitchFamily="34" charset="0"/>
                <a:cs typeface="Calibri" panose="020F0502020204030204" pitchFamily="34" charset="0"/>
              </a:rPr>
              <a:t>Course_ID</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 → {</a:t>
            </a:r>
            <a:r>
              <a:rPr lang="en-US" sz="2000" spc="-1" dirty="0" err="1">
                <a:solidFill>
                  <a:srgbClr val="FF0000"/>
                </a:solidFill>
                <a:latin typeface="Calibri" panose="020F0502020204030204" pitchFamily="34" charset="0"/>
                <a:ea typeface="Calibri" panose="020F0502020204030204" pitchFamily="34" charset="0"/>
                <a:cs typeface="Calibri" panose="020F0502020204030204" pitchFamily="34" charset="0"/>
              </a:rPr>
              <a:t>Instructor_Name</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000" spc="-1" dirty="0" err="1">
                <a:solidFill>
                  <a:srgbClr val="FF0000"/>
                </a:solidFill>
                <a:latin typeface="Calibri" panose="020F0502020204030204" pitchFamily="34" charset="0"/>
                <a:ea typeface="Calibri" panose="020F0502020204030204" pitchFamily="34" charset="0"/>
                <a:cs typeface="Calibri" panose="020F0502020204030204" pitchFamily="34" charset="0"/>
              </a:rPr>
              <a:t>Instructor_Phone</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a:t>
            </a:r>
          </a:p>
          <a:p>
            <a:pPr lvl="2"/>
            <a:r>
              <a:rPr lang="en-US" sz="2000" spc="-1" dirty="0">
                <a:latin typeface="Calibri" panose="020F0502020204030204" pitchFamily="34" charset="0"/>
                <a:ea typeface="Calibri" panose="020F0502020204030204" pitchFamily="34" charset="0"/>
                <a:cs typeface="Calibri" panose="020F0502020204030204" pitchFamily="34" charset="0"/>
              </a:rPr>
              <a:t>holds, and {</a:t>
            </a:r>
            <a:r>
              <a:rPr lang="en-US" sz="2000" spc="-1" dirty="0" err="1">
                <a:latin typeface="Calibri" panose="020F0502020204030204" pitchFamily="34" charset="0"/>
                <a:ea typeface="Calibri" panose="020F0502020204030204" pitchFamily="34" charset="0"/>
                <a:cs typeface="Calibri" panose="020F0502020204030204" pitchFamily="34" charset="0"/>
              </a:rPr>
              <a:t>Course_ID</a:t>
            </a:r>
            <a:r>
              <a:rPr lang="en-US" sz="2000" spc="-1" dirty="0">
                <a:latin typeface="Calibri" panose="020F0502020204030204" pitchFamily="34" charset="0"/>
                <a:ea typeface="Calibri" panose="020F0502020204030204" pitchFamily="34" charset="0"/>
                <a:cs typeface="Calibri" panose="020F0502020204030204" pitchFamily="34" charset="0"/>
              </a:rPr>
              <a:t>} is the </a:t>
            </a:r>
            <a:r>
              <a:rPr lang="en-US" sz="2000" spc="-1" dirty="0" err="1">
                <a:latin typeface="Calibri" panose="020F0502020204030204" pitchFamily="34" charset="0"/>
                <a:ea typeface="Calibri" panose="020F0502020204030204" pitchFamily="34" charset="0"/>
                <a:cs typeface="Calibri" panose="020F0502020204030204" pitchFamily="34" charset="0"/>
              </a:rPr>
              <a:t>superkey</a:t>
            </a:r>
            <a:r>
              <a:rPr lang="en-US" sz="2000" spc="-1" dirty="0">
                <a:latin typeface="Calibri" panose="020F0502020204030204" pitchFamily="34" charset="0"/>
                <a:ea typeface="Calibri" panose="020F0502020204030204" pitchFamily="34" charset="0"/>
                <a:cs typeface="Calibri" panose="020F0502020204030204" pitchFamily="34" charset="0"/>
              </a:rPr>
              <a:t>. Hence, the relation is in BCNF.</a:t>
            </a: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r>
              <a:rPr lang="en-US" sz="2000" spc="-1" dirty="0">
                <a:latin typeface="Calibri" panose="020F0502020204030204" pitchFamily="34" charset="0"/>
                <a:ea typeface="Calibri" panose="020F0502020204030204" pitchFamily="34" charset="0"/>
                <a:cs typeface="Calibri" panose="020F0502020204030204" pitchFamily="34" charset="0"/>
              </a:rPr>
              <a:t>Relation 2: </a:t>
            </a:r>
            <a:r>
              <a:rPr lang="en-US" sz="2000" spc="-1" dirty="0" err="1">
                <a:latin typeface="Calibri" panose="020F0502020204030204" pitchFamily="34" charset="0"/>
                <a:ea typeface="Calibri" panose="020F0502020204030204" pitchFamily="34" charset="0"/>
                <a:cs typeface="Calibri" panose="020F0502020204030204" pitchFamily="34" charset="0"/>
              </a:rPr>
              <a:t>Student_Course</a:t>
            </a: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r>
              <a:rPr lang="en-US" sz="2000" spc="-1" dirty="0">
                <a:latin typeface="Calibri" panose="020F0502020204030204" pitchFamily="34" charset="0"/>
                <a:ea typeface="Calibri" panose="020F0502020204030204" pitchFamily="34" charset="0"/>
                <a:cs typeface="Calibri" panose="020F0502020204030204" pitchFamily="34" charset="0"/>
              </a:rPr>
              <a:t>There are no non-trivial functional dependencies that violate the BCNF condition. The primary key {</a:t>
            </a:r>
            <a:r>
              <a:rPr lang="en-US" sz="2000" spc="-1" dirty="0" err="1">
                <a:latin typeface="Calibri" panose="020F0502020204030204" pitchFamily="34" charset="0"/>
                <a:ea typeface="Calibri" panose="020F0502020204030204" pitchFamily="34" charset="0"/>
                <a:cs typeface="Calibri" panose="020F0502020204030204" pitchFamily="34" charset="0"/>
              </a:rPr>
              <a:t>Student_ID</a:t>
            </a:r>
            <a:r>
              <a:rPr lang="en-US" sz="2000" spc="-1" dirty="0">
                <a:latin typeface="Calibri" panose="020F0502020204030204" pitchFamily="34" charset="0"/>
                <a:ea typeface="Calibri" panose="020F0502020204030204" pitchFamily="34" charset="0"/>
                <a:cs typeface="Calibri" panose="020F0502020204030204" pitchFamily="34" charset="0"/>
              </a:rPr>
              <a:t>, </a:t>
            </a:r>
            <a:r>
              <a:rPr lang="en-US" sz="2000" spc="-1" dirty="0" err="1">
                <a:latin typeface="Calibri" panose="020F0502020204030204" pitchFamily="34" charset="0"/>
                <a:ea typeface="Calibri" panose="020F0502020204030204" pitchFamily="34" charset="0"/>
                <a:cs typeface="Calibri" panose="020F0502020204030204" pitchFamily="34" charset="0"/>
              </a:rPr>
              <a:t>Course_ID</a:t>
            </a:r>
            <a:r>
              <a:rPr lang="en-US" sz="2000" spc="-1" dirty="0">
                <a:latin typeface="Calibri" panose="020F0502020204030204" pitchFamily="34" charset="0"/>
                <a:ea typeface="Calibri" panose="020F0502020204030204" pitchFamily="34" charset="0"/>
                <a:cs typeface="Calibri" panose="020F0502020204030204" pitchFamily="34" charset="0"/>
              </a:rPr>
              <a:t>} uniquely determines the tuple, so this relation is also in BCNF.</a:t>
            </a: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FE238E17-8232-F8B5-6EE6-44C67E3B5332}"/>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111</a:t>
            </a:fld>
            <a:endParaRPr lang="en-IN" sz="1050" b="0" strike="noStrike" spc="-1">
              <a:latin typeface="Times New Roman"/>
            </a:endParaRPr>
          </a:p>
        </p:txBody>
      </p:sp>
      <p:sp>
        <p:nvSpPr>
          <p:cNvPr id="160" name="TextShape 4">
            <a:extLst>
              <a:ext uri="{FF2B5EF4-FFF2-40B4-BE49-F238E27FC236}">
                <a16:creationId xmlns:a16="http://schemas.microsoft.com/office/drawing/2014/main" id="{2A121A95-38D4-5A56-359E-317FCEDFEA35}"/>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21912668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BC4A2-B3DE-1D33-DF9C-DF3E8AD3022B}"/>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C6393D52-8C5C-EDF0-FA62-198BBE841875}"/>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PROPERTIES OF RELATIONAL DECOMPOSITIONS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FA389C68-C638-A8DE-A2B6-38D95AFAF9F0}"/>
              </a:ext>
            </a:extLst>
          </p:cNvPr>
          <p:cNvSpPr txBox="1"/>
          <p:nvPr/>
        </p:nvSpPr>
        <p:spPr>
          <a:xfrm>
            <a:off x="415637" y="1845719"/>
            <a:ext cx="11554690" cy="4340335"/>
          </a:xfrm>
          <a:prstGeom prst="rect">
            <a:avLst/>
          </a:prstGeom>
          <a:noFill/>
          <a:ln>
            <a:noFill/>
          </a:ln>
        </p:spPr>
        <p:txBody>
          <a:bodyPr lIns="0" rIns="0">
            <a:normAutofit/>
          </a:bodyPr>
          <a:lstStyle/>
          <a:p>
            <a:pPr marL="914400" lvl="1" indent="-457200">
              <a:buFont typeface="+mj-lt"/>
              <a:buAutoNum type="arabicPeriod"/>
            </a:pPr>
            <a:r>
              <a:rPr lang="en-US" altLang="en-US" sz="2000" b="1" dirty="0">
                <a:cs typeface="Times New Roman" panose="02020603050405020304" pitchFamily="18" charset="0"/>
              </a:rPr>
              <a:t>Relation Decomposition and Insufficiency of Normal Forms </a:t>
            </a:r>
            <a:r>
              <a:rPr lang="en-US" sz="2000" b="1" spc="-1" dirty="0">
                <a:latin typeface="Calibri" panose="020F0502020204030204" pitchFamily="34" charset="0"/>
                <a:ea typeface="Calibri" panose="020F0502020204030204" pitchFamily="34" charset="0"/>
                <a:cs typeface="Calibri" panose="020F0502020204030204" pitchFamily="34" charset="0"/>
              </a:rPr>
              <a:t>:</a:t>
            </a:r>
          </a:p>
          <a:p>
            <a:pPr marL="800100" lvl="1"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Universal Relation Schema: </a:t>
            </a:r>
            <a:r>
              <a:rPr lang="en-US" sz="2000" spc="-1" dirty="0">
                <a:latin typeface="Calibri" panose="020F0502020204030204" pitchFamily="34" charset="0"/>
                <a:ea typeface="Calibri" panose="020F0502020204030204" pitchFamily="34" charset="0"/>
                <a:cs typeface="Calibri" panose="020F0502020204030204" pitchFamily="34" charset="0"/>
              </a:rPr>
              <a:t>a relation schema R={A1, A2, …, An} that includes all the attributes of the database.</a:t>
            </a:r>
          </a:p>
          <a:p>
            <a:pPr marL="800100" lvl="1"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Universal Relation Assumption: </a:t>
            </a:r>
            <a:r>
              <a:rPr lang="en-US" sz="2000" spc="-1" dirty="0">
                <a:latin typeface="Calibri" panose="020F0502020204030204" pitchFamily="34" charset="0"/>
                <a:ea typeface="Calibri" panose="020F0502020204030204" pitchFamily="34" charset="0"/>
                <a:cs typeface="Calibri" panose="020F0502020204030204" pitchFamily="34" charset="0"/>
              </a:rPr>
              <a:t>Every attribute name is unique.</a:t>
            </a:r>
          </a:p>
          <a:p>
            <a:pPr marL="800100" lvl="1"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Decomposition:</a:t>
            </a:r>
            <a:r>
              <a:rPr lang="en-US" sz="2000" spc="-1" dirty="0">
                <a:latin typeface="Calibri" panose="020F0502020204030204" pitchFamily="34" charset="0"/>
                <a:ea typeface="Calibri" panose="020F0502020204030204" pitchFamily="34" charset="0"/>
                <a:cs typeface="Calibri" panose="020F0502020204030204" pitchFamily="34" charset="0"/>
              </a:rPr>
              <a:t> The process of decomposing the universal relation schema R into a set of relation schemas D = {R1,R2, …, Rm} that will become the relational database schema by using the functional dependencies. </a:t>
            </a:r>
          </a:p>
          <a:p>
            <a:pPr marL="800100" lvl="1"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Attribute preservation condition: </a:t>
            </a:r>
            <a:r>
              <a:rPr lang="en-US" sz="2000" spc="-1" dirty="0">
                <a:latin typeface="Calibri" panose="020F0502020204030204" pitchFamily="34" charset="0"/>
                <a:ea typeface="Calibri" panose="020F0502020204030204" pitchFamily="34" charset="0"/>
                <a:cs typeface="Calibri" panose="020F0502020204030204" pitchFamily="34" charset="0"/>
              </a:rPr>
              <a:t>Each attribute in R will appear in at least one relation schema Ri in the decomposition so that no attributes are “lost”.</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Another goal of decomposition is to have each individual relation Ri in the decomposition D be in BCNF or 3NF. </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Additional properties of decomposition are it is needed to prevent from generating spurious tuples.</a:t>
            </a:r>
          </a:p>
          <a:p>
            <a:pPr marL="914400" lvl="1" indent="-457200">
              <a:buFont typeface="+mj-lt"/>
              <a:buAutoNum type="arabicPeriod"/>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F4BF2AF2-E821-16FF-4E90-1F2200BDB5D0}"/>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112</a:t>
            </a:fld>
            <a:endParaRPr lang="en-IN" sz="1050" b="0" strike="noStrike" spc="-1">
              <a:latin typeface="Times New Roman"/>
            </a:endParaRPr>
          </a:p>
        </p:txBody>
      </p:sp>
      <p:sp>
        <p:nvSpPr>
          <p:cNvPr id="160" name="TextShape 4">
            <a:extLst>
              <a:ext uri="{FF2B5EF4-FFF2-40B4-BE49-F238E27FC236}">
                <a16:creationId xmlns:a16="http://schemas.microsoft.com/office/drawing/2014/main" id="{ECBB3E60-D973-8FB1-664C-53D35489958E}"/>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17391503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C2939-481B-0C79-043B-92644FC7AAA0}"/>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EE0B7221-54BF-B6C5-9A71-4538A261A44D}"/>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PROPERTIES OF RELATIONAL DECOMPOSITIONS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52C0D4B5-B2EB-816B-EBF6-C776940E396F}"/>
              </a:ext>
            </a:extLst>
          </p:cNvPr>
          <p:cNvSpPr txBox="1"/>
          <p:nvPr/>
        </p:nvSpPr>
        <p:spPr>
          <a:xfrm>
            <a:off x="415637" y="1845719"/>
            <a:ext cx="11554690" cy="4340335"/>
          </a:xfrm>
          <a:prstGeom prst="rect">
            <a:avLst/>
          </a:prstGeom>
          <a:noFill/>
          <a:ln>
            <a:noFill/>
          </a:ln>
        </p:spPr>
        <p:txBody>
          <a:bodyPr lIns="0" rIns="0">
            <a:normAutofit lnSpcReduction="10000"/>
          </a:bodyPr>
          <a:lstStyle/>
          <a:p>
            <a:pPr marL="914400" lvl="1" indent="-457200">
              <a:buFont typeface="+mj-lt"/>
              <a:buAutoNum type="arabicPeriod" startAt="2"/>
            </a:pPr>
            <a:r>
              <a:rPr lang="en-US" altLang="en-US" sz="2000" b="1" dirty="0">
                <a:cs typeface="Times New Roman" panose="02020603050405020304" pitchFamily="18" charset="0"/>
              </a:rPr>
              <a:t>Dependency Preservation Property of a Decomposition </a:t>
            </a:r>
            <a:r>
              <a:rPr lang="en-US" sz="2000" b="1" spc="-1" dirty="0">
                <a:latin typeface="Calibri" panose="020F0502020204030204" pitchFamily="34" charset="0"/>
                <a:ea typeface="Calibri" panose="020F0502020204030204" pitchFamily="34" charset="0"/>
                <a:cs typeface="Calibri" panose="020F0502020204030204" pitchFamily="34" charset="0"/>
              </a:rPr>
              <a:t>:</a:t>
            </a:r>
          </a:p>
          <a:p>
            <a:pPr marL="800100" lvl="1" indent="-342900">
              <a:lnSpc>
                <a:spcPct val="150000"/>
              </a:lnSpc>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Definition: </a:t>
            </a:r>
            <a:r>
              <a:rPr lang="en-US" sz="2000" spc="-1" dirty="0">
                <a:latin typeface="Calibri" panose="020F0502020204030204" pitchFamily="34" charset="0"/>
                <a:ea typeface="Calibri" panose="020F0502020204030204" pitchFamily="34" charset="0"/>
                <a:cs typeface="Calibri" panose="020F0502020204030204" pitchFamily="34" charset="0"/>
              </a:rPr>
              <a:t>Given </a:t>
            </a:r>
            <a:r>
              <a:rPr lang="en-US" altLang="en-US" sz="2000" dirty="0">
                <a:cs typeface="Times New Roman" panose="02020603050405020304" pitchFamily="18" charset="0"/>
              </a:rPr>
              <a:t>a set of dependencies </a:t>
            </a:r>
            <a:r>
              <a:rPr lang="en-US" altLang="en-US" sz="2000" i="1" dirty="0">
                <a:cs typeface="Times New Roman" panose="02020603050405020304" pitchFamily="18" charset="0"/>
              </a:rPr>
              <a:t>F</a:t>
            </a:r>
            <a:r>
              <a:rPr lang="en-US" altLang="en-US" sz="2000" dirty="0">
                <a:cs typeface="Times New Roman" panose="02020603050405020304" pitchFamily="18" charset="0"/>
              </a:rPr>
              <a:t> on </a:t>
            </a:r>
            <a:r>
              <a:rPr lang="en-US" altLang="en-US" sz="2000" i="1" dirty="0">
                <a:cs typeface="Times New Roman" panose="02020603050405020304" pitchFamily="18" charset="0"/>
              </a:rPr>
              <a:t>R</a:t>
            </a:r>
            <a:r>
              <a:rPr lang="en-US" altLang="en-US" sz="2000" dirty="0">
                <a:cs typeface="Times New Roman" panose="02020603050405020304" pitchFamily="18" charset="0"/>
              </a:rPr>
              <a:t>, the </a:t>
            </a:r>
            <a:r>
              <a:rPr lang="en-US" altLang="en-US" sz="2000" b="1" dirty="0">
                <a:cs typeface="Times New Roman" panose="02020603050405020304" pitchFamily="18" charset="0"/>
              </a:rPr>
              <a:t>projection</a:t>
            </a:r>
            <a:r>
              <a:rPr lang="en-US" altLang="en-US" sz="2000" dirty="0">
                <a:cs typeface="Times New Roman" panose="02020603050405020304" pitchFamily="18" charset="0"/>
              </a:rPr>
              <a:t> of </a:t>
            </a:r>
            <a:r>
              <a:rPr lang="en-US" altLang="en-US" sz="2000" i="1" dirty="0">
                <a:cs typeface="Times New Roman" panose="02020603050405020304" pitchFamily="18" charset="0"/>
              </a:rPr>
              <a:t>F</a:t>
            </a:r>
            <a:r>
              <a:rPr lang="en-US" altLang="en-US" sz="2000" dirty="0">
                <a:cs typeface="Times New Roman" panose="02020603050405020304" pitchFamily="18" charset="0"/>
              </a:rPr>
              <a:t> on </a:t>
            </a:r>
            <a:r>
              <a:rPr lang="en-US" altLang="en-US" sz="2000" i="1" dirty="0">
                <a:cs typeface="Times New Roman" panose="02020603050405020304" pitchFamily="18" charset="0"/>
              </a:rPr>
              <a:t>R</a:t>
            </a:r>
            <a:r>
              <a:rPr lang="en-US" altLang="en-US" sz="2000" baseline="-30000" dirty="0">
                <a:cs typeface="Times New Roman" panose="02020603050405020304" pitchFamily="18" charset="0"/>
              </a:rPr>
              <a:t>i</a:t>
            </a:r>
            <a:r>
              <a:rPr lang="en-US" altLang="en-US" sz="2000" dirty="0">
                <a:cs typeface="Times New Roman" panose="02020603050405020304" pitchFamily="18" charset="0"/>
              </a:rPr>
              <a:t>, denoted by </a:t>
            </a:r>
            <a:r>
              <a:rPr lang="en-US" altLang="en-US" sz="2000" dirty="0" err="1">
                <a:latin typeface="MathematicalPi 1" pitchFamily="82" charset="0"/>
                <a:cs typeface="Times New Roman" panose="02020603050405020304" pitchFamily="18" charset="0"/>
              </a:rPr>
              <a:t>p</a:t>
            </a:r>
            <a:r>
              <a:rPr lang="en-US" altLang="en-US" sz="2000" i="1" baseline="-30000" dirty="0" err="1">
                <a:cs typeface="Times New Roman" panose="02020603050405020304" pitchFamily="18" charset="0"/>
              </a:rPr>
              <a:t>Ri</a:t>
            </a:r>
            <a:r>
              <a:rPr lang="en-US" altLang="en-US" sz="2000" dirty="0">
                <a:cs typeface="Times New Roman" panose="02020603050405020304" pitchFamily="18" charset="0"/>
              </a:rPr>
              <a:t>(</a:t>
            </a:r>
            <a:r>
              <a:rPr lang="en-US" altLang="en-US" sz="2000" i="1" dirty="0">
                <a:cs typeface="Times New Roman" panose="02020603050405020304" pitchFamily="18" charset="0"/>
              </a:rPr>
              <a:t>F</a:t>
            </a:r>
            <a:r>
              <a:rPr lang="en-US" altLang="en-US" sz="2000" dirty="0">
                <a:cs typeface="Times New Roman" panose="02020603050405020304" pitchFamily="18" charset="0"/>
              </a:rPr>
              <a:t>) where </a:t>
            </a:r>
            <a:r>
              <a:rPr lang="en-US" altLang="en-US" sz="2000" i="1" dirty="0">
                <a:cs typeface="Times New Roman" panose="02020603050405020304" pitchFamily="18" charset="0"/>
              </a:rPr>
              <a:t>R</a:t>
            </a:r>
            <a:r>
              <a:rPr lang="en-US" altLang="en-US" sz="2000" baseline="-30000" dirty="0">
                <a:cs typeface="Times New Roman" panose="02020603050405020304" pitchFamily="18" charset="0"/>
              </a:rPr>
              <a:t>i</a:t>
            </a:r>
            <a:r>
              <a:rPr lang="en-US" altLang="en-US" sz="2000" dirty="0">
                <a:cs typeface="Times New Roman" panose="02020603050405020304" pitchFamily="18" charset="0"/>
              </a:rPr>
              <a:t> is a subset of </a:t>
            </a:r>
            <a:r>
              <a:rPr lang="en-US" altLang="en-US" sz="2000" i="1" dirty="0">
                <a:cs typeface="Times New Roman" panose="02020603050405020304" pitchFamily="18" charset="0"/>
              </a:rPr>
              <a:t>R</a:t>
            </a:r>
            <a:r>
              <a:rPr lang="en-US" altLang="en-US" sz="2000" dirty="0">
                <a:cs typeface="Times New Roman" panose="02020603050405020304" pitchFamily="18" charset="0"/>
              </a:rPr>
              <a:t>, is the set of dependencies </a:t>
            </a:r>
            <a:r>
              <a:rPr lang="en-US" altLang="en-US" sz="2000" i="1" dirty="0">
                <a:cs typeface="Times New Roman" panose="02020603050405020304" pitchFamily="18" charset="0"/>
              </a:rPr>
              <a:t>X</a:t>
            </a:r>
            <a:r>
              <a:rPr lang="en-US" altLang="en-US" sz="2000" dirty="0">
                <a:cs typeface="Times New Roman" panose="02020603050405020304" pitchFamily="18" charset="0"/>
              </a:rPr>
              <a:t> </a:t>
            </a:r>
            <a:r>
              <a:rPr lang="en-US" altLang="en-US" sz="2000" dirty="0">
                <a:solidFill>
                  <a:srgbClr val="000000"/>
                </a:solidFill>
                <a:cs typeface="Tahoma" panose="020B0604030504040204" pitchFamily="34" charset="0"/>
                <a:sym typeface="Wingdings 3" panose="05040102010807070707" pitchFamily="18" charset="2"/>
              </a:rPr>
              <a:t></a:t>
            </a:r>
            <a:r>
              <a:rPr lang="en-US" altLang="en-US" sz="2000" dirty="0">
                <a:cs typeface="Times New Roman" panose="02020603050405020304" pitchFamily="18" charset="0"/>
              </a:rPr>
              <a:t> </a:t>
            </a:r>
            <a:r>
              <a:rPr lang="en-US" altLang="en-US" sz="2000" i="1" dirty="0">
                <a:cs typeface="Times New Roman" panose="02020603050405020304" pitchFamily="18" charset="0"/>
              </a:rPr>
              <a:t>Y</a:t>
            </a:r>
            <a:r>
              <a:rPr lang="en-US" altLang="en-US" sz="2000" dirty="0">
                <a:cs typeface="Times New Roman" panose="02020603050405020304" pitchFamily="18" charset="0"/>
              </a:rPr>
              <a:t> in </a:t>
            </a:r>
            <a:r>
              <a:rPr lang="en-US" altLang="en-US" sz="2000" i="1" dirty="0">
                <a:cs typeface="Times New Roman" panose="02020603050405020304" pitchFamily="18" charset="0"/>
              </a:rPr>
              <a:t>F</a:t>
            </a:r>
            <a:r>
              <a:rPr lang="en-US" altLang="en-US" sz="2000" baseline="30000" dirty="0">
                <a:cs typeface="Times New Roman" panose="02020603050405020304" pitchFamily="18" charset="0"/>
              </a:rPr>
              <a:t>+</a:t>
            </a:r>
            <a:r>
              <a:rPr lang="en-US" altLang="en-US" sz="2000" dirty="0">
                <a:cs typeface="Times New Roman" panose="02020603050405020304" pitchFamily="18" charset="0"/>
              </a:rPr>
              <a:t> such that the attributes in </a:t>
            </a:r>
            <a:r>
              <a:rPr lang="en-US" altLang="en-US" sz="2000" i="1" dirty="0">
                <a:cs typeface="Times New Roman" panose="02020603050405020304" pitchFamily="18" charset="0"/>
              </a:rPr>
              <a:t>X</a:t>
            </a:r>
            <a:r>
              <a:rPr lang="en-US" altLang="en-US" sz="2000" dirty="0">
                <a:cs typeface="Times New Roman" panose="02020603050405020304" pitchFamily="18" charset="0"/>
              </a:rPr>
              <a:t> </a:t>
            </a:r>
            <a:r>
              <a:rPr lang="en-US" altLang="en-US" sz="2000" dirty="0">
                <a:cs typeface="Arial" panose="020B0604020202020204" pitchFamily="34" charset="0"/>
              </a:rPr>
              <a:t>υ</a:t>
            </a:r>
            <a:r>
              <a:rPr lang="en-US" altLang="en-US" sz="2000" dirty="0">
                <a:cs typeface="Times New Roman" panose="02020603050405020304" pitchFamily="18" charset="0"/>
              </a:rPr>
              <a:t> </a:t>
            </a:r>
            <a:r>
              <a:rPr lang="en-US" altLang="en-US" sz="2000" i="1" dirty="0">
                <a:cs typeface="Times New Roman" panose="02020603050405020304" pitchFamily="18" charset="0"/>
              </a:rPr>
              <a:t>Y</a:t>
            </a:r>
            <a:r>
              <a:rPr lang="en-US" altLang="en-US" sz="2000" dirty="0">
                <a:cs typeface="Times New Roman" panose="02020603050405020304" pitchFamily="18" charset="0"/>
              </a:rPr>
              <a:t> are all contained in </a:t>
            </a:r>
            <a:r>
              <a:rPr lang="en-US" altLang="en-US" sz="2000" i="1" dirty="0">
                <a:cs typeface="Times New Roman" panose="02020603050405020304" pitchFamily="18" charset="0"/>
              </a:rPr>
              <a:t>R</a:t>
            </a:r>
            <a:r>
              <a:rPr lang="en-US" altLang="en-US" sz="2000" baseline="-30000" dirty="0">
                <a:cs typeface="Times New Roman" panose="02020603050405020304" pitchFamily="18" charset="0"/>
              </a:rPr>
              <a:t>i</a:t>
            </a:r>
            <a:r>
              <a:rPr lang="en-US" altLang="en-US" sz="2000" dirty="0">
                <a:cs typeface="Times New Roman" panose="02020603050405020304" pitchFamily="18" charset="0"/>
              </a:rPr>
              <a:t>.</a:t>
            </a:r>
          </a:p>
          <a:p>
            <a:pPr marL="800100" lvl="1" indent="-342900">
              <a:lnSpc>
                <a:spcPct val="150000"/>
              </a:lnSpc>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Hence, the projection of F on each relation schema Ri in the decomposition D is the set of functional dependencies in F+, the closure of F, such that all their left- and right-hand-side attributes are in Ri. </a:t>
            </a:r>
          </a:p>
          <a:p>
            <a:pPr marL="800100" lvl="1" indent="-342900">
              <a:lnSpc>
                <a:spcPct val="150000"/>
              </a:lnSpc>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Dependency Preservation Property:</a:t>
            </a:r>
            <a:r>
              <a:rPr lang="en-US" sz="2000" spc="-1" dirty="0">
                <a:latin typeface="Calibri" panose="020F0502020204030204" pitchFamily="34" charset="0"/>
                <a:ea typeface="Calibri" panose="020F0502020204030204" pitchFamily="34" charset="0"/>
                <a:cs typeface="Calibri" panose="020F0502020204030204" pitchFamily="34" charset="0"/>
              </a:rPr>
              <a:t> </a:t>
            </a: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800100" lvl="1" indent="-342900">
              <a:lnSpc>
                <a:spcPct val="150000"/>
              </a:lnSpc>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A decomposition D = {R1, R2, ..., Rm} of R is dependency-preserving with respect to F if the union of the projections of F on each Ri in D is equivalent to F; that is,   ((R1(F)) υ . . . υ (Rm(F)))+ = F+</a:t>
            </a:r>
          </a:p>
          <a:p>
            <a:pPr marL="800100" lvl="1" indent="-342900">
              <a:lnSpc>
                <a:spcPct val="150000"/>
              </a:lnSpc>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Let’s see this property with an example.</a:t>
            </a: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2238A779-78C7-0372-2D7E-2BA56B841901}"/>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113</a:t>
            </a:fld>
            <a:endParaRPr lang="en-IN" sz="1050" b="0" strike="noStrike" spc="-1">
              <a:latin typeface="Times New Roman"/>
            </a:endParaRPr>
          </a:p>
        </p:txBody>
      </p:sp>
      <p:sp>
        <p:nvSpPr>
          <p:cNvPr id="160" name="TextShape 4">
            <a:extLst>
              <a:ext uri="{FF2B5EF4-FFF2-40B4-BE49-F238E27FC236}">
                <a16:creationId xmlns:a16="http://schemas.microsoft.com/office/drawing/2014/main" id="{5EA32191-7935-94FF-DECD-0C4EBF8F6DA1}"/>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1568768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06CF7-D0E2-F946-D633-E10494F0157F}"/>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0629B442-4ABE-3FB8-FA61-6E24A15CB2E6}"/>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PROPERTIES OF RELATIONAL DECOMPOSITIONS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58747E13-87AA-60D4-EE8A-2F95768EB146}"/>
              </a:ext>
            </a:extLst>
          </p:cNvPr>
          <p:cNvSpPr txBox="1"/>
          <p:nvPr/>
        </p:nvSpPr>
        <p:spPr>
          <a:xfrm>
            <a:off x="415637" y="1845719"/>
            <a:ext cx="11554690" cy="4340335"/>
          </a:xfrm>
          <a:prstGeom prst="rect">
            <a:avLst/>
          </a:prstGeom>
          <a:noFill/>
          <a:ln>
            <a:noFill/>
          </a:ln>
        </p:spPr>
        <p:txBody>
          <a:bodyPr lIns="0" rIns="0">
            <a:normAutofit/>
          </a:bodyPr>
          <a:lstStyle/>
          <a:p>
            <a:pPr marL="914400" lvl="1" indent="-457200">
              <a:buFont typeface="+mj-lt"/>
              <a:buAutoNum type="arabicPeriod" startAt="2"/>
            </a:pPr>
            <a:r>
              <a:rPr lang="en-US" altLang="en-US" sz="2000" b="1" dirty="0">
                <a:cs typeface="Times New Roman" panose="02020603050405020304" pitchFamily="18" charset="0"/>
              </a:rPr>
              <a:t>Dependency Preservation Property of a Decomposition </a:t>
            </a:r>
            <a:r>
              <a:rPr lang="en-US" sz="2000" b="1" spc="-1" dirty="0">
                <a:latin typeface="Calibri" panose="020F0502020204030204" pitchFamily="34" charset="0"/>
                <a:ea typeface="Calibri" panose="020F0502020204030204" pitchFamily="34" charset="0"/>
                <a:cs typeface="Calibri" panose="020F0502020204030204" pitchFamily="34" charset="0"/>
              </a:rPr>
              <a:t>:</a:t>
            </a:r>
          </a:p>
          <a:p>
            <a:pPr lvl="2"/>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1E7BE1A3-D60B-77E2-5F43-CB046F621D03}"/>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114</a:t>
            </a:fld>
            <a:endParaRPr lang="en-IN" sz="1050" b="0" strike="noStrike" spc="-1">
              <a:latin typeface="Times New Roman"/>
            </a:endParaRPr>
          </a:p>
        </p:txBody>
      </p:sp>
      <p:sp>
        <p:nvSpPr>
          <p:cNvPr id="160" name="TextShape 4">
            <a:extLst>
              <a:ext uri="{FF2B5EF4-FFF2-40B4-BE49-F238E27FC236}">
                <a16:creationId xmlns:a16="http://schemas.microsoft.com/office/drawing/2014/main" id="{B8BB144B-709B-B917-C723-5B2D491FF330}"/>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A3175DCC-7C63-4036-2C4E-5666AC87F805}"/>
              </a:ext>
            </a:extLst>
          </p:cNvPr>
          <p:cNvPicPr>
            <a:picLocks noChangeAspect="1"/>
          </p:cNvPicPr>
          <p:nvPr/>
        </p:nvPicPr>
        <p:blipFill>
          <a:blip r:embed="rId2"/>
          <a:stretch>
            <a:fillRect/>
          </a:stretch>
        </p:blipFill>
        <p:spPr>
          <a:xfrm>
            <a:off x="1352040" y="2167600"/>
            <a:ext cx="6078537" cy="4169213"/>
          </a:xfrm>
          <a:prstGeom prst="rect">
            <a:avLst/>
          </a:prstGeom>
        </p:spPr>
      </p:pic>
    </p:spTree>
    <p:extLst>
      <p:ext uri="{BB962C8B-B14F-4D97-AF65-F5344CB8AC3E}">
        <p14:creationId xmlns:p14="http://schemas.microsoft.com/office/powerpoint/2010/main" val="20921585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31882-2068-950E-4315-1B32C974E97B}"/>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979BF7A4-5C7A-B1BB-F239-83F1A043BE34}"/>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PROPERTIES OF RELATIONAL DECOMPOSITIONS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7A3367BF-F007-EB1D-D34E-0CDC5856E2ED}"/>
              </a:ext>
            </a:extLst>
          </p:cNvPr>
          <p:cNvSpPr txBox="1"/>
          <p:nvPr/>
        </p:nvSpPr>
        <p:spPr>
          <a:xfrm>
            <a:off x="415637" y="1845719"/>
            <a:ext cx="11554690" cy="4340335"/>
          </a:xfrm>
          <a:prstGeom prst="rect">
            <a:avLst/>
          </a:prstGeom>
          <a:noFill/>
          <a:ln>
            <a:noFill/>
          </a:ln>
        </p:spPr>
        <p:txBody>
          <a:bodyPr lIns="0" rIns="0">
            <a:normAutofit/>
          </a:bodyPr>
          <a:lstStyle/>
          <a:p>
            <a:pPr marL="914400" lvl="1" indent="-457200">
              <a:buFont typeface="+mj-lt"/>
              <a:buAutoNum type="arabicPeriod" startAt="2"/>
            </a:pPr>
            <a:r>
              <a:rPr lang="en-US" altLang="en-US" sz="2000" b="1" dirty="0">
                <a:cs typeface="Times New Roman" panose="02020603050405020304" pitchFamily="18" charset="0"/>
              </a:rPr>
              <a:t>Dependency Preservation Property of a Decomposition </a:t>
            </a:r>
            <a:r>
              <a:rPr lang="en-US" sz="2000" b="1" spc="-1" dirty="0">
                <a:latin typeface="Calibri" panose="020F0502020204030204" pitchFamily="34" charset="0"/>
                <a:ea typeface="Calibri" panose="020F0502020204030204" pitchFamily="34" charset="0"/>
                <a:cs typeface="Calibri" panose="020F0502020204030204" pitchFamily="34" charset="0"/>
              </a:rPr>
              <a:t>:</a:t>
            </a:r>
          </a:p>
          <a:p>
            <a:pPr marL="914400" lvl="1" indent="-457200">
              <a:buFont typeface="+mj-lt"/>
              <a:buAutoNum type="arabicPeriod" startAt="2"/>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914400" lvl="1" indent="-457200">
              <a:buFont typeface="+mj-lt"/>
              <a:buAutoNum type="arabicPeriod" startAt="2"/>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914400" lvl="1" indent="-457200">
              <a:buFont typeface="+mj-lt"/>
              <a:buAutoNum type="arabicPeriod" startAt="2"/>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914400" lvl="1" indent="-457200">
              <a:buFont typeface="+mj-lt"/>
              <a:buAutoNum type="arabicPeriod" startAt="2"/>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914400" lvl="1" indent="-457200">
              <a:buFont typeface="+mj-lt"/>
              <a:buAutoNum type="arabicPeriod" startAt="2"/>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914400" lvl="1" indent="-457200">
              <a:buFont typeface="+mj-lt"/>
              <a:buAutoNum type="arabicPeriod" startAt="2"/>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914400" lvl="1" indent="-457200">
              <a:buFont typeface="+mj-lt"/>
              <a:buAutoNum type="arabicPeriod" startAt="2"/>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914400" lvl="1" indent="-4572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Claim 1: </a:t>
            </a:r>
            <a:r>
              <a:rPr lang="en-US" sz="2000" spc="-1" dirty="0">
                <a:latin typeface="Calibri" panose="020F0502020204030204" pitchFamily="34" charset="0"/>
                <a:ea typeface="Calibri" panose="020F0502020204030204" pitchFamily="34" charset="0"/>
                <a:cs typeface="Calibri" panose="020F0502020204030204" pitchFamily="34" charset="0"/>
              </a:rPr>
              <a:t>It is always possible to find a dependency-preserving decomposition D with respect to F such that each relation Ri in D is in 3NF. </a:t>
            </a:r>
          </a:p>
          <a:p>
            <a:pPr lvl="2"/>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E3FBF705-83DC-C4EF-58FF-B03550D5355E}"/>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115</a:t>
            </a:fld>
            <a:endParaRPr lang="en-IN" sz="1050" b="0" strike="noStrike" spc="-1">
              <a:latin typeface="Times New Roman"/>
            </a:endParaRPr>
          </a:p>
        </p:txBody>
      </p:sp>
      <p:sp>
        <p:nvSpPr>
          <p:cNvPr id="160" name="TextShape 4">
            <a:extLst>
              <a:ext uri="{FF2B5EF4-FFF2-40B4-BE49-F238E27FC236}">
                <a16:creationId xmlns:a16="http://schemas.microsoft.com/office/drawing/2014/main" id="{AEA25536-43AB-A035-698C-B9C6F5DCFEDB}"/>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5" name="Picture 4">
            <a:extLst>
              <a:ext uri="{FF2B5EF4-FFF2-40B4-BE49-F238E27FC236}">
                <a16:creationId xmlns:a16="http://schemas.microsoft.com/office/drawing/2014/main" id="{6C13BBFE-BC58-0ED4-4C52-171E9F32184B}"/>
              </a:ext>
            </a:extLst>
          </p:cNvPr>
          <p:cNvPicPr>
            <a:picLocks noChangeAspect="1"/>
          </p:cNvPicPr>
          <p:nvPr/>
        </p:nvPicPr>
        <p:blipFill>
          <a:blip r:embed="rId2"/>
          <a:stretch>
            <a:fillRect/>
          </a:stretch>
        </p:blipFill>
        <p:spPr>
          <a:xfrm>
            <a:off x="956545" y="2504946"/>
            <a:ext cx="10278909" cy="1848108"/>
          </a:xfrm>
          <a:prstGeom prst="rect">
            <a:avLst/>
          </a:prstGeom>
        </p:spPr>
      </p:pic>
    </p:spTree>
    <p:extLst>
      <p:ext uri="{BB962C8B-B14F-4D97-AF65-F5344CB8AC3E}">
        <p14:creationId xmlns:p14="http://schemas.microsoft.com/office/powerpoint/2010/main" val="14810600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627E0-42BB-E652-A03E-3419DFEC1A02}"/>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8641B517-E6BB-AAF1-097D-9B04B622B372}"/>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PROPERTIES OF RELATIONAL DECOMPOSITIONS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7BC61C41-4CD4-9675-DC42-6C08970D0B50}"/>
              </a:ext>
            </a:extLst>
          </p:cNvPr>
          <p:cNvSpPr txBox="1"/>
          <p:nvPr/>
        </p:nvSpPr>
        <p:spPr>
          <a:xfrm>
            <a:off x="415637" y="1845719"/>
            <a:ext cx="11554690" cy="4340335"/>
          </a:xfrm>
          <a:prstGeom prst="rect">
            <a:avLst/>
          </a:prstGeom>
          <a:noFill/>
          <a:ln>
            <a:noFill/>
          </a:ln>
        </p:spPr>
        <p:txBody>
          <a:bodyPr lIns="0" rIns="0">
            <a:normAutofit/>
          </a:bodyPr>
          <a:lstStyle/>
          <a:p>
            <a:pPr marL="914400" lvl="1" indent="-457200">
              <a:buFont typeface="+mj-lt"/>
              <a:buAutoNum type="arabicPeriod" startAt="3"/>
            </a:pPr>
            <a:r>
              <a:rPr lang="en-US" altLang="en-US" sz="2000" b="1" dirty="0">
                <a:cs typeface="Times New Roman" panose="02020603050405020304" pitchFamily="18" charset="0"/>
              </a:rPr>
              <a:t>Lossless (Non-additive) Join Property of a Decomposition</a:t>
            </a:r>
            <a:r>
              <a:rPr lang="en-US" altLang="en-US" sz="2000" dirty="0">
                <a:cs typeface="Times New Roman" panose="02020603050405020304" pitchFamily="18" charset="0"/>
              </a:rPr>
              <a:t>: </a:t>
            </a:r>
          </a:p>
          <a:p>
            <a:pPr lvl="1"/>
            <a:r>
              <a:rPr lang="en-US" altLang="en-US" sz="2000" dirty="0">
                <a:cs typeface="Times New Roman" panose="02020603050405020304" pitchFamily="18" charset="0"/>
              </a:rPr>
              <a:t>Definition: </a:t>
            </a:r>
          </a:p>
          <a:p>
            <a:pPr marL="800100" lvl="1" indent="-342900">
              <a:buFont typeface="Arial" panose="020B0604020202020204" pitchFamily="34" charset="0"/>
              <a:buChar char="•"/>
            </a:pPr>
            <a:r>
              <a:rPr lang="en-US" altLang="en-US" sz="2000" b="1" dirty="0">
                <a:cs typeface="Times New Roman" panose="02020603050405020304" pitchFamily="18" charset="0"/>
              </a:rPr>
              <a:t>Lossless Join Property</a:t>
            </a:r>
            <a:r>
              <a:rPr lang="en-US" altLang="en-US" sz="2000" dirty="0">
                <a:cs typeface="Times New Roman" panose="02020603050405020304" pitchFamily="18" charset="0"/>
              </a:rPr>
              <a:t>: a decomposition D = {R1, R2, ..., Rm} of R has the lossless (nonadditive) join property with respect to the set of dependencies F on R if, for every relation state r of R that satisfies F, the following holds, where * is the natural join of all the relations in D:  </a:t>
            </a:r>
          </a:p>
          <a:p>
            <a:pPr lvl="1"/>
            <a:r>
              <a:rPr lang="en-US" altLang="en-US" sz="2000" dirty="0">
                <a:cs typeface="Times New Roman" panose="02020603050405020304" pitchFamily="18" charset="0"/>
              </a:rPr>
              <a:t>			</a:t>
            </a:r>
          </a:p>
          <a:p>
            <a:pPr marL="800100" lvl="1" indent="-342900">
              <a:buFont typeface="Arial" panose="020B0604020202020204" pitchFamily="34" charset="0"/>
              <a:buChar char="•"/>
            </a:pPr>
            <a:r>
              <a:rPr lang="en-US" altLang="en-US" sz="2000" dirty="0">
                <a:cs typeface="Times New Roman" panose="02020603050405020304" pitchFamily="18" charset="0"/>
              </a:rPr>
              <a:t>Note: The word loss in lossless refers to </a:t>
            </a:r>
            <a:r>
              <a:rPr lang="en-US" altLang="en-US" sz="2000" i="1" u="sng" dirty="0">
                <a:solidFill>
                  <a:srgbClr val="FF0000"/>
                </a:solidFill>
                <a:cs typeface="Times New Roman" panose="02020603050405020304" pitchFamily="18" charset="0"/>
              </a:rPr>
              <a:t>loss of information</a:t>
            </a:r>
            <a:r>
              <a:rPr lang="en-US" altLang="en-US" sz="2000" dirty="0">
                <a:cs typeface="Times New Roman" panose="02020603050405020304" pitchFamily="18" charset="0"/>
              </a:rPr>
              <a:t>, </a:t>
            </a:r>
            <a:r>
              <a:rPr lang="en-US" altLang="en-US" sz="2000" dirty="0">
                <a:solidFill>
                  <a:srgbClr val="FF0000"/>
                </a:solidFill>
                <a:cs typeface="Times New Roman" panose="02020603050405020304" pitchFamily="18" charset="0"/>
              </a:rPr>
              <a:t>not to loss of tuples</a:t>
            </a:r>
            <a:r>
              <a:rPr lang="en-US" altLang="en-US" sz="2000" dirty="0">
                <a:cs typeface="Times New Roman" panose="02020603050405020304" pitchFamily="18" charset="0"/>
              </a:rPr>
              <a:t>. In fact, for “</a:t>
            </a:r>
            <a:r>
              <a:rPr lang="en-US" altLang="en-US" sz="2000" dirty="0">
                <a:solidFill>
                  <a:srgbClr val="00B050"/>
                </a:solidFill>
                <a:cs typeface="Times New Roman" panose="02020603050405020304" pitchFamily="18" charset="0"/>
              </a:rPr>
              <a:t>loss of information” a  better term is </a:t>
            </a:r>
            <a:r>
              <a:rPr lang="en-US" altLang="en-US" sz="2000" b="1" dirty="0">
                <a:solidFill>
                  <a:srgbClr val="00B050"/>
                </a:solidFill>
                <a:cs typeface="Times New Roman" panose="02020603050405020304" pitchFamily="18" charset="0"/>
              </a:rPr>
              <a:t>“addition of spurious information”</a:t>
            </a:r>
          </a:p>
          <a:p>
            <a:pPr marL="800100" lvl="1" indent="-342900">
              <a:buFont typeface="Arial" panose="020B0604020202020204" pitchFamily="34" charset="0"/>
              <a:buChar char="•"/>
            </a:pPr>
            <a:r>
              <a:rPr lang="en-US" altLang="en-US" sz="2000" b="1" u="sng" dirty="0">
                <a:cs typeface="Times New Roman" panose="02020603050405020304" pitchFamily="18" charset="0"/>
              </a:rPr>
              <a:t>Algorithm: Testing for Lossless Join Property</a:t>
            </a:r>
            <a:r>
              <a:rPr lang="en-US" altLang="en-US" sz="2000" dirty="0">
                <a:cs typeface="Times New Roman" panose="02020603050405020304" pitchFamily="18" charset="0"/>
              </a:rPr>
              <a:t> </a:t>
            </a:r>
          </a:p>
          <a:p>
            <a:pPr marL="800100" lvl="1" indent="-342900">
              <a:buFont typeface="Arial" panose="020B0604020202020204" pitchFamily="34" charset="0"/>
              <a:buChar char="•"/>
            </a:pPr>
            <a:r>
              <a:rPr lang="en-US" altLang="en-US" sz="2000" b="1" dirty="0">
                <a:cs typeface="Times New Roman" panose="02020603050405020304" pitchFamily="18" charset="0"/>
              </a:rPr>
              <a:t>Input</a:t>
            </a:r>
            <a:r>
              <a:rPr lang="en-US" altLang="en-US" sz="2000" dirty="0">
                <a:cs typeface="Times New Roman" panose="02020603050405020304" pitchFamily="18" charset="0"/>
              </a:rPr>
              <a:t>: A universal relation R, a decomposition D = {R1, R2, ..., Rm} of R, and a set F of functional dependencies. </a:t>
            </a:r>
          </a:p>
          <a:p>
            <a:pPr marL="800100" lvl="1" indent="-342900">
              <a:buFont typeface="Arial" panose="020B0604020202020204" pitchFamily="34" charset="0"/>
              <a:buChar char="•"/>
            </a:pPr>
            <a:endParaRPr lang="en-US" altLang="en-US" sz="2000" dirty="0">
              <a:cs typeface="Times New Roman" panose="02020603050405020304" pitchFamily="18" charset="0"/>
            </a:endParaRPr>
          </a:p>
          <a:p>
            <a:pPr lvl="1"/>
            <a:endParaRPr lang="en-US" altLang="en-US" sz="2000" dirty="0">
              <a:solidFill>
                <a:srgbClr val="00B050"/>
              </a:solidFill>
              <a:cs typeface="Times New Roman" panose="02020603050405020304" pitchFamily="18" charset="0"/>
            </a:endParaRPr>
          </a:p>
          <a:p>
            <a:pPr lvl="2"/>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963640CA-7D75-5FE2-E9A8-086AAC2ED738}"/>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116</a:t>
            </a:fld>
            <a:endParaRPr lang="en-IN" sz="1050" b="0" strike="noStrike" spc="-1">
              <a:latin typeface="Times New Roman"/>
            </a:endParaRPr>
          </a:p>
        </p:txBody>
      </p:sp>
      <p:sp>
        <p:nvSpPr>
          <p:cNvPr id="160" name="TextShape 4">
            <a:extLst>
              <a:ext uri="{FF2B5EF4-FFF2-40B4-BE49-F238E27FC236}">
                <a16:creationId xmlns:a16="http://schemas.microsoft.com/office/drawing/2014/main" id="{563E1952-A4BF-C5B1-894D-0FEF5F679F7D}"/>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E1B8FB70-1A93-2477-F5F4-67930D487A1B}"/>
              </a:ext>
            </a:extLst>
          </p:cNvPr>
          <p:cNvPicPr>
            <a:picLocks noChangeAspect="1"/>
          </p:cNvPicPr>
          <p:nvPr/>
        </p:nvPicPr>
        <p:blipFill>
          <a:blip r:embed="rId2"/>
          <a:stretch>
            <a:fillRect/>
          </a:stretch>
        </p:blipFill>
        <p:spPr>
          <a:xfrm>
            <a:off x="1932710" y="3636893"/>
            <a:ext cx="2482860" cy="303461"/>
          </a:xfrm>
          <a:prstGeom prst="rect">
            <a:avLst/>
          </a:prstGeom>
        </p:spPr>
      </p:pic>
    </p:spTree>
    <p:extLst>
      <p:ext uri="{BB962C8B-B14F-4D97-AF65-F5344CB8AC3E}">
        <p14:creationId xmlns:p14="http://schemas.microsoft.com/office/powerpoint/2010/main" val="30372476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5CAE2-ABB6-A00E-9EAE-28402CBC6FC2}"/>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331C07D9-D2A1-915A-0FF4-16DF22D3F2EB}"/>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PROPERTIES OF RELATIONAL DECOMPOSITIONS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ABEA4CDC-B968-E437-F666-126FE30B39FE}"/>
              </a:ext>
            </a:extLst>
          </p:cNvPr>
          <p:cNvSpPr txBox="1"/>
          <p:nvPr/>
        </p:nvSpPr>
        <p:spPr>
          <a:xfrm>
            <a:off x="415637" y="1845719"/>
            <a:ext cx="11554690" cy="4340335"/>
          </a:xfrm>
          <a:prstGeom prst="rect">
            <a:avLst/>
          </a:prstGeom>
          <a:noFill/>
          <a:ln>
            <a:noFill/>
          </a:ln>
        </p:spPr>
        <p:txBody>
          <a:bodyPr lIns="0" rIns="0">
            <a:normAutofit/>
          </a:bodyPr>
          <a:lstStyle/>
          <a:p>
            <a:pPr marL="914400" lvl="1" indent="-457200" algn="just">
              <a:buFont typeface="+mj-lt"/>
              <a:buAutoNum type="arabicPeriod" startAt="3"/>
            </a:pPr>
            <a:r>
              <a:rPr lang="en-US" altLang="en-US" sz="2000" b="1" dirty="0">
                <a:cs typeface="Times New Roman" panose="02020603050405020304" pitchFamily="18" charset="0"/>
              </a:rPr>
              <a:t>Lossless (Non-additive) Join Property of a Decomposition</a:t>
            </a:r>
            <a:r>
              <a:rPr lang="en-US" altLang="en-US" sz="2000" dirty="0">
                <a:cs typeface="Times New Roman" panose="02020603050405020304" pitchFamily="18" charset="0"/>
              </a:rPr>
              <a:t>: </a:t>
            </a:r>
          </a:p>
          <a:p>
            <a:pPr marL="800100" lvl="1" indent="-342900" algn="just">
              <a:buFont typeface="Arial" panose="020B0604020202020204" pitchFamily="34" charset="0"/>
              <a:buChar char="•"/>
            </a:pPr>
            <a:r>
              <a:rPr lang="en-US" altLang="en-US" sz="2000" b="1" u="sng" dirty="0">
                <a:cs typeface="Times New Roman" panose="02020603050405020304" pitchFamily="18" charset="0"/>
              </a:rPr>
              <a:t>Algorithm: Testing for Lossless Join Property</a:t>
            </a:r>
            <a:r>
              <a:rPr lang="en-US" altLang="en-US" sz="2000" dirty="0">
                <a:cs typeface="Times New Roman" panose="02020603050405020304" pitchFamily="18" charset="0"/>
              </a:rPr>
              <a:t> </a:t>
            </a:r>
          </a:p>
          <a:p>
            <a:pPr marL="914400" lvl="1" indent="-457200" algn="just">
              <a:lnSpc>
                <a:spcPct val="150000"/>
              </a:lnSpc>
              <a:buFont typeface="+mj-lt"/>
              <a:buAutoNum type="arabicPeriod"/>
            </a:pPr>
            <a:r>
              <a:rPr lang="en-US" altLang="en-US" sz="2000" dirty="0">
                <a:cs typeface="Times New Roman" panose="02020603050405020304" pitchFamily="18" charset="0"/>
              </a:rPr>
              <a:t>Create an initial matrix S with one row </a:t>
            </a:r>
            <a:r>
              <a:rPr lang="en-US" altLang="en-US" sz="2000" dirty="0" err="1">
                <a:cs typeface="Times New Roman" panose="02020603050405020304" pitchFamily="18" charset="0"/>
              </a:rPr>
              <a:t>i</a:t>
            </a:r>
            <a:r>
              <a:rPr lang="en-US" altLang="en-US" sz="2000" dirty="0">
                <a:cs typeface="Times New Roman" panose="02020603050405020304" pitchFamily="18" charset="0"/>
              </a:rPr>
              <a:t> for each relation Ri in D, and one column j for each attribute Aj in R.</a:t>
            </a:r>
          </a:p>
          <a:p>
            <a:pPr marL="914400" lvl="1" indent="-457200" algn="just">
              <a:lnSpc>
                <a:spcPct val="150000"/>
              </a:lnSpc>
              <a:buFont typeface="+mj-lt"/>
              <a:buAutoNum type="arabicPeriod"/>
            </a:pPr>
            <a:r>
              <a:rPr lang="en-US" altLang="en-US" sz="2000" dirty="0">
                <a:cs typeface="Times New Roman" panose="02020603050405020304" pitchFamily="18" charset="0"/>
              </a:rPr>
              <a:t>Set </a:t>
            </a:r>
            <a:r>
              <a:rPr lang="en-US" altLang="en-US" sz="2000" i="1" dirty="0">
                <a:cs typeface="Times New Roman" panose="02020603050405020304" pitchFamily="18" charset="0"/>
              </a:rPr>
              <a:t>S</a:t>
            </a:r>
            <a:r>
              <a:rPr lang="en-US" altLang="en-US" sz="2000" dirty="0">
                <a:cs typeface="Times New Roman" panose="02020603050405020304" pitchFamily="18" charset="0"/>
              </a:rPr>
              <a:t>(</a:t>
            </a:r>
            <a:r>
              <a:rPr lang="en-US" altLang="en-US" sz="2000" i="1" dirty="0" err="1">
                <a:cs typeface="Times New Roman" panose="02020603050405020304" pitchFamily="18" charset="0"/>
              </a:rPr>
              <a:t>i</a:t>
            </a:r>
            <a:r>
              <a:rPr lang="en-US" altLang="en-US" sz="2000" dirty="0" err="1">
                <a:cs typeface="Times New Roman" panose="02020603050405020304" pitchFamily="18" charset="0"/>
              </a:rPr>
              <a:t>,</a:t>
            </a:r>
            <a:r>
              <a:rPr lang="en-US" altLang="en-US" sz="2000" i="1" dirty="0" err="1">
                <a:cs typeface="Times New Roman" panose="02020603050405020304" pitchFamily="18" charset="0"/>
              </a:rPr>
              <a:t>j</a:t>
            </a:r>
            <a:r>
              <a:rPr lang="en-US" altLang="en-US" sz="2000" dirty="0">
                <a:cs typeface="Times New Roman" panose="02020603050405020304" pitchFamily="18" charset="0"/>
              </a:rPr>
              <a:t>):=</a:t>
            </a:r>
            <a:r>
              <a:rPr lang="en-US" altLang="en-US" sz="2000" i="1" dirty="0" err="1">
                <a:cs typeface="Times New Roman" panose="02020603050405020304" pitchFamily="18" charset="0"/>
              </a:rPr>
              <a:t>b</a:t>
            </a:r>
            <a:r>
              <a:rPr lang="en-US" altLang="en-US" sz="2000" baseline="-30000" dirty="0" err="1">
                <a:cs typeface="Times New Roman" panose="02020603050405020304" pitchFamily="18" charset="0"/>
              </a:rPr>
              <a:t>ij</a:t>
            </a:r>
            <a:r>
              <a:rPr lang="en-US" altLang="en-US" sz="2000" dirty="0">
                <a:cs typeface="Times New Roman" panose="02020603050405020304" pitchFamily="18" charset="0"/>
              </a:rPr>
              <a:t> for all matrix entries. (* each </a:t>
            </a:r>
            <a:r>
              <a:rPr lang="en-US" altLang="en-US" sz="2000" dirty="0" err="1">
                <a:cs typeface="Times New Roman" panose="02020603050405020304" pitchFamily="18" charset="0"/>
              </a:rPr>
              <a:t>b</a:t>
            </a:r>
            <a:r>
              <a:rPr lang="en-US" altLang="en-US" sz="2000" baseline="-30000" dirty="0" err="1">
                <a:cs typeface="Times New Roman" panose="02020603050405020304" pitchFamily="18" charset="0"/>
              </a:rPr>
              <a:t>ij</a:t>
            </a:r>
            <a:r>
              <a:rPr lang="en-US" altLang="en-US" sz="2000" dirty="0">
                <a:cs typeface="Times New Roman" panose="02020603050405020304" pitchFamily="18" charset="0"/>
              </a:rPr>
              <a:t> is a distinct symbol associated with indices (</a:t>
            </a:r>
            <a:r>
              <a:rPr lang="en-US" altLang="en-US" sz="2000" dirty="0" err="1">
                <a:cs typeface="Times New Roman" panose="02020603050405020304" pitchFamily="18" charset="0"/>
              </a:rPr>
              <a:t>i,j</a:t>
            </a:r>
            <a:r>
              <a:rPr lang="en-US" altLang="en-US" sz="2000" dirty="0">
                <a:cs typeface="Times New Roman" panose="02020603050405020304" pitchFamily="18" charset="0"/>
              </a:rPr>
              <a:t>) *).</a:t>
            </a:r>
          </a:p>
          <a:p>
            <a:pPr marL="914400" lvl="1" indent="-457200" algn="just">
              <a:lnSpc>
                <a:spcPct val="150000"/>
              </a:lnSpc>
              <a:buFont typeface="+mj-lt"/>
              <a:buAutoNum type="arabicPeriod"/>
            </a:pPr>
            <a:r>
              <a:rPr lang="en-US" altLang="en-US" sz="2000" dirty="0">
                <a:cs typeface="Times New Roman" panose="02020603050405020304" pitchFamily="18" charset="0"/>
              </a:rPr>
              <a:t>For each row </a:t>
            </a:r>
            <a:r>
              <a:rPr lang="en-US" altLang="en-US" sz="2000" dirty="0" err="1">
                <a:cs typeface="Times New Roman" panose="02020603050405020304" pitchFamily="18" charset="0"/>
              </a:rPr>
              <a:t>i</a:t>
            </a:r>
            <a:r>
              <a:rPr lang="en-US" altLang="en-US" sz="2000" dirty="0">
                <a:cs typeface="Times New Roman" panose="02020603050405020304" pitchFamily="18" charset="0"/>
              </a:rPr>
              <a:t> representing relation schema Ri</a:t>
            </a:r>
          </a:p>
          <a:p>
            <a:pPr lvl="1" algn="just">
              <a:lnSpc>
                <a:spcPct val="150000"/>
              </a:lnSpc>
            </a:pPr>
            <a:r>
              <a:rPr lang="en-US" altLang="en-US" sz="2000" dirty="0">
                <a:cs typeface="Times New Roman" panose="02020603050405020304" pitchFamily="18" charset="0"/>
              </a:rPr>
              <a:t>		{for each column j representing attribute Aj</a:t>
            </a:r>
          </a:p>
          <a:p>
            <a:pPr lvl="1" algn="just">
              <a:lnSpc>
                <a:spcPct val="150000"/>
              </a:lnSpc>
            </a:pPr>
            <a:r>
              <a:rPr lang="en-US" altLang="en-US" sz="2000" dirty="0">
                <a:cs typeface="Times New Roman" panose="02020603050405020304" pitchFamily="18" charset="0"/>
              </a:rPr>
              <a:t>		    {if (relation Ri includes attribute Aj) then set S(</a:t>
            </a:r>
            <a:r>
              <a:rPr lang="en-US" altLang="en-US" sz="2000" dirty="0" err="1">
                <a:cs typeface="Times New Roman" panose="02020603050405020304" pitchFamily="18" charset="0"/>
              </a:rPr>
              <a:t>i,j</a:t>
            </a:r>
            <a:r>
              <a:rPr lang="en-US" altLang="en-US" sz="2000" dirty="0">
                <a:cs typeface="Times New Roman" panose="02020603050405020304" pitchFamily="18" charset="0"/>
              </a:rPr>
              <a:t>):= </a:t>
            </a:r>
            <a:r>
              <a:rPr lang="en-US" altLang="en-US" sz="2000" dirty="0" err="1">
                <a:cs typeface="Times New Roman" panose="02020603050405020304" pitchFamily="18" charset="0"/>
              </a:rPr>
              <a:t>aj</a:t>
            </a:r>
            <a:r>
              <a:rPr lang="en-US" altLang="en-US" sz="2000" dirty="0">
                <a:cs typeface="Times New Roman" panose="02020603050405020304" pitchFamily="18" charset="0"/>
              </a:rPr>
              <a:t>;};};</a:t>
            </a:r>
          </a:p>
          <a:p>
            <a:pPr lvl="1" algn="just">
              <a:lnSpc>
                <a:spcPct val="150000"/>
              </a:lnSpc>
            </a:pPr>
            <a:r>
              <a:rPr lang="en-US" altLang="en-US" sz="2000" dirty="0">
                <a:cs typeface="Times New Roman" panose="02020603050405020304" pitchFamily="18" charset="0"/>
              </a:rPr>
              <a:t>		   (* each </a:t>
            </a:r>
            <a:r>
              <a:rPr lang="en-US" altLang="en-US" sz="2000" dirty="0" err="1">
                <a:cs typeface="Times New Roman" panose="02020603050405020304" pitchFamily="18" charset="0"/>
              </a:rPr>
              <a:t>aj</a:t>
            </a:r>
            <a:r>
              <a:rPr lang="en-US" altLang="en-US" sz="2000" dirty="0">
                <a:cs typeface="Times New Roman" panose="02020603050405020304" pitchFamily="18" charset="0"/>
              </a:rPr>
              <a:t> is a distinct symbol associated with index (j) *) </a:t>
            </a:r>
          </a:p>
          <a:p>
            <a:pPr marL="914400" lvl="1" indent="-457200" algn="just">
              <a:buFont typeface="+mj-lt"/>
              <a:buAutoNum type="arabicPeriod" startAt="4"/>
            </a:pPr>
            <a:endParaRPr lang="en-US" altLang="en-US" sz="2000" dirty="0">
              <a:cs typeface="Times New Roman" panose="02020603050405020304" pitchFamily="18" charset="0"/>
            </a:endParaRPr>
          </a:p>
          <a:p>
            <a:pPr marL="914400" lvl="1" indent="-457200" algn="just">
              <a:buFont typeface="+mj-lt"/>
              <a:buAutoNum type="arabicPeriod" startAt="4"/>
            </a:pPr>
            <a:endParaRPr lang="en-US" altLang="en-US" sz="2000" dirty="0">
              <a:cs typeface="Times New Roman" panose="02020603050405020304" pitchFamily="18" charset="0"/>
            </a:endParaRPr>
          </a:p>
          <a:p>
            <a:pPr marL="914400" lvl="1" indent="-457200" algn="just">
              <a:buFont typeface="+mj-lt"/>
              <a:buAutoNum type="arabicPeriod"/>
            </a:pPr>
            <a:endParaRPr lang="en-US" altLang="en-US" sz="2000" dirty="0">
              <a:cs typeface="Times New Roman" panose="02020603050405020304" pitchFamily="18" charset="0"/>
            </a:endParaRPr>
          </a:p>
          <a:p>
            <a:pPr lvl="1" algn="just"/>
            <a:endParaRPr lang="en-US" altLang="en-US" sz="2000" dirty="0">
              <a:solidFill>
                <a:srgbClr val="00B050"/>
              </a:solidFill>
              <a:cs typeface="Times New Roman" panose="02020603050405020304" pitchFamily="18" charset="0"/>
            </a:endParaRPr>
          </a:p>
          <a:p>
            <a:pPr lvl="2" algn="just"/>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lgn="just"/>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lgn="just"/>
            <a:endPar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F441F774-7F18-B0F8-D0CE-3B77B15134C1}"/>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117</a:t>
            </a:fld>
            <a:endParaRPr lang="en-IN" sz="1050" b="0" strike="noStrike" spc="-1">
              <a:latin typeface="Times New Roman"/>
            </a:endParaRPr>
          </a:p>
        </p:txBody>
      </p:sp>
      <p:sp>
        <p:nvSpPr>
          <p:cNvPr id="160" name="TextShape 4">
            <a:extLst>
              <a:ext uri="{FF2B5EF4-FFF2-40B4-BE49-F238E27FC236}">
                <a16:creationId xmlns:a16="http://schemas.microsoft.com/office/drawing/2014/main" id="{51FB43EA-D0EE-9D74-20CC-5BCFB594698E}"/>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31477813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30330-EB8D-1B27-BF73-96BB91E9F5AE}"/>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E74381D9-C275-98AC-44D5-269B541EB992}"/>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PROPERTIES OF RELATIONAL DECOMPOSITIONS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44AAEEB4-1267-4969-E870-F23C5D93850A}"/>
              </a:ext>
            </a:extLst>
          </p:cNvPr>
          <p:cNvSpPr txBox="1"/>
          <p:nvPr/>
        </p:nvSpPr>
        <p:spPr>
          <a:xfrm>
            <a:off x="415637" y="1845719"/>
            <a:ext cx="11554690" cy="4340335"/>
          </a:xfrm>
          <a:prstGeom prst="rect">
            <a:avLst/>
          </a:prstGeom>
          <a:noFill/>
          <a:ln>
            <a:noFill/>
          </a:ln>
        </p:spPr>
        <p:txBody>
          <a:bodyPr lIns="0" rIns="0">
            <a:normAutofit/>
          </a:bodyPr>
          <a:lstStyle/>
          <a:p>
            <a:pPr marL="914400" lvl="1" indent="-457200" algn="just">
              <a:buFont typeface="+mj-lt"/>
              <a:buAutoNum type="arabicPeriod" startAt="3"/>
            </a:pPr>
            <a:r>
              <a:rPr lang="en-US" altLang="en-US" sz="2000" b="1" dirty="0">
                <a:cs typeface="Times New Roman" panose="02020603050405020304" pitchFamily="18" charset="0"/>
              </a:rPr>
              <a:t>Lossless (Non-additive) Join Property of a Decomposition</a:t>
            </a:r>
            <a:r>
              <a:rPr lang="en-US" altLang="en-US" sz="2000" dirty="0">
                <a:cs typeface="Times New Roman" panose="02020603050405020304" pitchFamily="18" charset="0"/>
              </a:rPr>
              <a:t>: </a:t>
            </a:r>
          </a:p>
          <a:p>
            <a:pPr marL="800100" lvl="1" indent="-342900" algn="just">
              <a:buFont typeface="Arial" panose="020B0604020202020204" pitchFamily="34" charset="0"/>
              <a:buChar char="•"/>
            </a:pPr>
            <a:r>
              <a:rPr lang="en-US" altLang="en-US" sz="2000" b="1" u="sng" dirty="0">
                <a:cs typeface="Times New Roman" panose="02020603050405020304" pitchFamily="18" charset="0"/>
              </a:rPr>
              <a:t>Algorithm: Testing for Lossless Join Property</a:t>
            </a:r>
            <a:r>
              <a:rPr lang="en-US" altLang="en-US" sz="2000" dirty="0">
                <a:cs typeface="Times New Roman" panose="02020603050405020304" pitchFamily="18" charset="0"/>
              </a:rPr>
              <a:t> </a:t>
            </a:r>
          </a:p>
          <a:p>
            <a:pPr marL="914400" lvl="1" indent="-457200" algn="just">
              <a:buFont typeface="+mj-lt"/>
              <a:buAutoNum type="arabicPeriod" startAt="5"/>
            </a:pPr>
            <a:endParaRPr lang="en-US" altLang="en-US" sz="2000" dirty="0">
              <a:solidFill>
                <a:srgbClr val="000000"/>
              </a:solidFill>
              <a:cs typeface="Times New Roman" panose="02020603050405020304" pitchFamily="18" charset="0"/>
            </a:endParaRPr>
          </a:p>
          <a:p>
            <a:pPr marL="914400" lvl="1" indent="-457200" algn="just">
              <a:buFont typeface="+mj-lt"/>
              <a:buAutoNum type="arabicPeriod" startAt="4"/>
            </a:pPr>
            <a:r>
              <a:rPr lang="en-US" altLang="en-US" sz="2000" dirty="0">
                <a:cs typeface="Times New Roman" panose="02020603050405020304" pitchFamily="18" charset="0"/>
              </a:rPr>
              <a:t>Repeat the following loop until a complete loop execution results in no changes to S </a:t>
            </a:r>
          </a:p>
          <a:p>
            <a:pPr lvl="2" algn="just"/>
            <a:r>
              <a:rPr lang="en-US" altLang="en-US" sz="2000" dirty="0">
                <a:cs typeface="Times New Roman" panose="02020603050405020304" pitchFamily="18" charset="0"/>
              </a:rPr>
              <a:t>       {for each functional dependency X </a:t>
            </a:r>
            <a:r>
              <a:rPr lang="en-US" altLang="en-US" sz="2000" dirty="0">
                <a:solidFill>
                  <a:srgbClr val="000000"/>
                </a:solidFill>
                <a:cs typeface="Tahoma" panose="020B0604030504040204" pitchFamily="34" charset="0"/>
                <a:sym typeface="Wingdings 3" panose="05040102010807070707" pitchFamily="18" charset="2"/>
              </a:rPr>
              <a:t> </a:t>
            </a:r>
            <a:r>
              <a:rPr lang="en-US" altLang="en-US" sz="2000" dirty="0">
                <a:cs typeface="Times New Roman" panose="02020603050405020304" pitchFamily="18" charset="0"/>
              </a:rPr>
              <a:t>Y in F </a:t>
            </a:r>
          </a:p>
          <a:p>
            <a:pPr lvl="2" algn="just"/>
            <a:r>
              <a:rPr lang="en-US" altLang="en-US" sz="2000" dirty="0">
                <a:cs typeface="Times New Roman" panose="02020603050405020304" pitchFamily="18" charset="0"/>
              </a:rPr>
              <a:t>{for all rows in S which have the same symbols in the columns corresponding to attributes in X</a:t>
            </a:r>
          </a:p>
          <a:p>
            <a:pPr lvl="2" algn="just"/>
            <a:r>
              <a:rPr lang="en-US" altLang="en-US" sz="2000" dirty="0">
                <a:cs typeface="Times New Roman" panose="02020603050405020304" pitchFamily="18" charset="0"/>
              </a:rPr>
              <a:t>{make the symbols in each column that correspond to an attribute in Y be the same in all these rows as follows: if any of the rows has an “a” symbol for the column, set the other rows to that same “a” symbol in the column. If no “a” symbol exists for the attribute in any of the rows, choose one of the “b” symbols that appear in one of the rows for the attribute and set the other rows to that same “b” symbol in the column ;};};};</a:t>
            </a:r>
            <a:endParaRPr lang="en-US" altLang="en-US" sz="2000" dirty="0">
              <a:solidFill>
                <a:srgbClr val="000000"/>
              </a:solidFill>
              <a:cs typeface="Times New Roman" panose="02020603050405020304" pitchFamily="18" charset="0"/>
            </a:endParaRPr>
          </a:p>
          <a:p>
            <a:pPr marL="914400" lvl="1" indent="-457200" algn="just">
              <a:buFont typeface="+mj-lt"/>
              <a:buAutoNum type="arabicPeriod" startAt="5"/>
            </a:pPr>
            <a:r>
              <a:rPr lang="en-US" altLang="en-US" sz="2000" dirty="0">
                <a:solidFill>
                  <a:srgbClr val="000000"/>
                </a:solidFill>
                <a:cs typeface="Times New Roman" panose="02020603050405020304" pitchFamily="18" charset="0"/>
              </a:rPr>
              <a:t>If a row is made up entirely of “</a:t>
            </a:r>
            <a:r>
              <a:rPr lang="en-US" altLang="en-US" sz="2000" i="1" dirty="0">
                <a:solidFill>
                  <a:srgbClr val="000000"/>
                </a:solidFill>
                <a:cs typeface="Times New Roman" panose="02020603050405020304" pitchFamily="18" charset="0"/>
              </a:rPr>
              <a:t>a</a:t>
            </a:r>
            <a:r>
              <a:rPr lang="en-US" altLang="en-US" sz="2000" dirty="0">
                <a:solidFill>
                  <a:srgbClr val="000000"/>
                </a:solidFill>
                <a:cs typeface="Times New Roman" panose="02020603050405020304" pitchFamily="18" charset="0"/>
              </a:rPr>
              <a:t>” symbols, then the decomposition has the lossless join property; otherwise, it does not.</a:t>
            </a:r>
          </a:p>
          <a:p>
            <a:pPr marL="914400" lvl="1" indent="-457200" algn="just">
              <a:buFont typeface="+mj-lt"/>
              <a:buAutoNum type="arabicPeriod" startAt="5"/>
            </a:pPr>
            <a:endParaRPr lang="en-US" altLang="en-US" sz="2000" dirty="0">
              <a:cs typeface="Times New Roman" panose="02020603050405020304" pitchFamily="18" charset="0"/>
            </a:endParaRPr>
          </a:p>
          <a:p>
            <a:pPr marL="914400" lvl="1" indent="-457200" algn="just">
              <a:buFont typeface="+mj-lt"/>
              <a:buAutoNum type="arabicPeriod" startAt="5"/>
            </a:pPr>
            <a:endParaRPr lang="en-US" altLang="en-US" sz="2000" dirty="0">
              <a:cs typeface="Times New Roman" panose="02020603050405020304" pitchFamily="18" charset="0"/>
            </a:endParaRPr>
          </a:p>
          <a:p>
            <a:pPr marL="914400" lvl="1" indent="-457200" algn="just">
              <a:buFont typeface="+mj-lt"/>
              <a:buAutoNum type="arabicPeriod"/>
            </a:pPr>
            <a:endParaRPr lang="en-US" altLang="en-US" sz="2000" dirty="0">
              <a:cs typeface="Times New Roman" panose="02020603050405020304" pitchFamily="18" charset="0"/>
            </a:endParaRPr>
          </a:p>
          <a:p>
            <a:pPr lvl="1" algn="just"/>
            <a:endParaRPr lang="en-US" altLang="en-US" sz="2000" dirty="0">
              <a:solidFill>
                <a:srgbClr val="00B050"/>
              </a:solidFill>
              <a:cs typeface="Times New Roman" panose="02020603050405020304" pitchFamily="18" charset="0"/>
            </a:endParaRPr>
          </a:p>
          <a:p>
            <a:pPr lvl="2" algn="just"/>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lgn="just"/>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lgn="just"/>
            <a:endPar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F13F45A6-9C18-D6BC-8F0D-95D61E119479}"/>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118</a:t>
            </a:fld>
            <a:endParaRPr lang="en-IN" sz="1050" b="0" strike="noStrike" spc="-1">
              <a:latin typeface="Times New Roman"/>
            </a:endParaRPr>
          </a:p>
        </p:txBody>
      </p:sp>
      <p:sp>
        <p:nvSpPr>
          <p:cNvPr id="160" name="TextShape 4">
            <a:extLst>
              <a:ext uri="{FF2B5EF4-FFF2-40B4-BE49-F238E27FC236}">
                <a16:creationId xmlns:a16="http://schemas.microsoft.com/office/drawing/2014/main" id="{50D8C3F2-56B6-946A-F2EA-6BDF77A8390F}"/>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21930318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9A986-FB4B-3BEF-C361-733EE9FDCDFC}"/>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31CEC8D7-5C84-CC62-D589-2FC8C03B5CA9}"/>
              </a:ext>
            </a:extLst>
          </p:cNvPr>
          <p:cNvSpPr txBox="1"/>
          <p:nvPr/>
        </p:nvSpPr>
        <p:spPr>
          <a:xfrm>
            <a:off x="1163962" y="371066"/>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PROPERTIES OF RELATIONAL DECOMPOSITIONS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234D23E0-028D-06EF-28D2-AD29DEB68949}"/>
              </a:ext>
            </a:extLst>
          </p:cNvPr>
          <p:cNvSpPr txBox="1"/>
          <p:nvPr/>
        </p:nvSpPr>
        <p:spPr>
          <a:xfrm>
            <a:off x="415637" y="1701334"/>
            <a:ext cx="11554690" cy="4340335"/>
          </a:xfrm>
          <a:prstGeom prst="rect">
            <a:avLst/>
          </a:prstGeom>
          <a:noFill/>
          <a:ln>
            <a:noFill/>
          </a:ln>
        </p:spPr>
        <p:txBody>
          <a:bodyPr lIns="0" rIns="0">
            <a:normAutofit/>
          </a:bodyPr>
          <a:lstStyle/>
          <a:p>
            <a:pPr marL="914400" lvl="1" indent="-457200" algn="just">
              <a:buFont typeface="+mj-lt"/>
              <a:buAutoNum type="arabicPeriod" startAt="3"/>
            </a:pPr>
            <a:r>
              <a:rPr lang="en-US" altLang="en-US" sz="2000" b="1" dirty="0">
                <a:cs typeface="Times New Roman" panose="02020603050405020304" pitchFamily="18" charset="0"/>
              </a:rPr>
              <a:t>Lossless (Non-additive) Join Property of a Decomposition</a:t>
            </a:r>
            <a:r>
              <a:rPr lang="en-US" altLang="en-US" sz="2000" dirty="0">
                <a:cs typeface="Times New Roman" panose="02020603050405020304" pitchFamily="18" charset="0"/>
              </a:rPr>
              <a:t>: </a:t>
            </a:r>
          </a:p>
          <a:p>
            <a:pPr marL="800100" lvl="1" indent="-342900" algn="just">
              <a:buFont typeface="Arial" panose="020B0604020202020204" pitchFamily="34" charset="0"/>
              <a:buChar char="•"/>
            </a:pPr>
            <a:r>
              <a:rPr lang="en-US" altLang="en-US" sz="2000" b="1" u="sng" dirty="0">
                <a:cs typeface="Times New Roman" panose="02020603050405020304" pitchFamily="18" charset="0"/>
              </a:rPr>
              <a:t>Algorithm: Testing for Lossless Join Property</a:t>
            </a:r>
            <a:r>
              <a:rPr lang="en-US" altLang="en-US" sz="2000" dirty="0">
                <a:cs typeface="Times New Roman" panose="02020603050405020304" pitchFamily="18" charset="0"/>
              </a:rPr>
              <a:t> </a:t>
            </a:r>
          </a:p>
          <a:p>
            <a:pPr marL="800100" lvl="1" indent="-342900" algn="just">
              <a:buFont typeface="Arial" panose="020B0604020202020204" pitchFamily="34" charset="0"/>
              <a:buChar char="•"/>
            </a:pPr>
            <a:r>
              <a:rPr lang="en-US" altLang="en-US" sz="2000" b="1" dirty="0">
                <a:cs typeface="Times New Roman" panose="02020603050405020304" pitchFamily="18" charset="0"/>
              </a:rPr>
              <a:t>Example:</a:t>
            </a:r>
          </a:p>
          <a:p>
            <a:pPr lvl="1" algn="just"/>
            <a:endParaRPr lang="en-US" altLang="en-US" sz="2000" b="1" dirty="0">
              <a:cs typeface="Times New Roman" panose="02020603050405020304" pitchFamily="18" charset="0"/>
            </a:endParaRPr>
          </a:p>
          <a:p>
            <a:pPr marL="914400" lvl="1" indent="-457200" algn="just">
              <a:buFont typeface="+mj-lt"/>
              <a:buAutoNum type="arabicPeriod" startAt="5"/>
            </a:pPr>
            <a:endParaRPr lang="en-US" altLang="en-US" sz="2000" dirty="0">
              <a:cs typeface="Times New Roman" panose="02020603050405020304" pitchFamily="18" charset="0"/>
            </a:endParaRPr>
          </a:p>
          <a:p>
            <a:pPr marL="914400" lvl="1" indent="-457200" algn="just">
              <a:buFont typeface="+mj-lt"/>
              <a:buAutoNum type="arabicPeriod"/>
            </a:pPr>
            <a:endParaRPr lang="en-US" altLang="en-US" sz="2000" dirty="0">
              <a:cs typeface="Times New Roman" panose="02020603050405020304" pitchFamily="18" charset="0"/>
            </a:endParaRPr>
          </a:p>
          <a:p>
            <a:pPr lvl="1" algn="just"/>
            <a:endParaRPr lang="en-US" altLang="en-US" sz="2000" dirty="0">
              <a:solidFill>
                <a:srgbClr val="00B050"/>
              </a:solidFill>
              <a:cs typeface="Times New Roman" panose="02020603050405020304" pitchFamily="18" charset="0"/>
            </a:endParaRPr>
          </a:p>
          <a:p>
            <a:pPr lvl="2" algn="just"/>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lgn="just"/>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lgn="just"/>
            <a:endPar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8CE018E8-BEB0-B2DA-089B-B057E1C89F5D}"/>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119</a:t>
            </a:fld>
            <a:endParaRPr lang="en-IN" sz="1050" b="0" strike="noStrike" spc="-1">
              <a:latin typeface="Times New Roman"/>
            </a:endParaRPr>
          </a:p>
        </p:txBody>
      </p:sp>
      <p:sp>
        <p:nvSpPr>
          <p:cNvPr id="160" name="TextShape 4">
            <a:extLst>
              <a:ext uri="{FF2B5EF4-FFF2-40B4-BE49-F238E27FC236}">
                <a16:creationId xmlns:a16="http://schemas.microsoft.com/office/drawing/2014/main" id="{12EECA5F-9AB4-B012-5B0A-B90619DCC443}"/>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EA7A7CBF-62DD-E2B0-9B2A-C85C400FE5DF}"/>
              </a:ext>
            </a:extLst>
          </p:cNvPr>
          <p:cNvPicPr>
            <a:picLocks noChangeAspect="1"/>
          </p:cNvPicPr>
          <p:nvPr/>
        </p:nvPicPr>
        <p:blipFill>
          <a:blip r:embed="rId2"/>
          <a:srcRect t="9443"/>
          <a:stretch/>
        </p:blipFill>
        <p:spPr>
          <a:xfrm>
            <a:off x="2521527" y="2521527"/>
            <a:ext cx="5777346" cy="3898666"/>
          </a:xfrm>
          <a:prstGeom prst="rect">
            <a:avLst/>
          </a:prstGeom>
        </p:spPr>
      </p:pic>
    </p:spTree>
    <p:extLst>
      <p:ext uri="{BB962C8B-B14F-4D97-AF65-F5344CB8AC3E}">
        <p14:creationId xmlns:p14="http://schemas.microsoft.com/office/powerpoint/2010/main" val="2027209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29449-ECB6-C7BB-FA1E-A08DD594D069}"/>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8B273AAC-0223-D05B-4DEE-23EB7F3404C4}"/>
              </a:ext>
            </a:extLst>
          </p:cNvPr>
          <p:cNvSpPr txBox="1"/>
          <p:nvPr/>
        </p:nvSpPr>
        <p:spPr>
          <a:xfrm>
            <a:off x="1097280" y="869830"/>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DATABASE DESIGN: Informal Design Guidelines for Relation Schemas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01FFA421-9D87-476D-9EAC-FD175BF3AC24}"/>
              </a:ext>
            </a:extLst>
          </p:cNvPr>
          <p:cNvSpPr txBox="1"/>
          <p:nvPr/>
        </p:nvSpPr>
        <p:spPr>
          <a:xfrm>
            <a:off x="1097280" y="1845720"/>
            <a:ext cx="10058040" cy="4023000"/>
          </a:xfrm>
          <a:prstGeom prst="rect">
            <a:avLst/>
          </a:prstGeom>
          <a:noFill/>
          <a:ln>
            <a:noFill/>
          </a:ln>
        </p:spPr>
        <p:txBody>
          <a:bodyPr lIns="0" rIns="0">
            <a:normAutofit lnSpcReduction="10000"/>
          </a:bodyPr>
          <a:lstStyle/>
          <a:p>
            <a:pPr marL="285750" indent="-285750" algn="l">
              <a:buFont typeface="Arial" panose="020B0604020202020204" pitchFamily="34" charset="0"/>
              <a:buChar char="•"/>
            </a:pPr>
            <a:r>
              <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Thus, to conclude we can derive at the following:</a:t>
            </a:r>
          </a:p>
          <a:p>
            <a:pPr marL="285750" indent="-285750" algn="l">
              <a:buFont typeface="Arial" panose="020B0604020202020204" pitchFamily="34" charset="0"/>
              <a:buChar char="•"/>
            </a:pPr>
            <a:r>
              <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Problem Statement: Designing a schema for a relational database.</a:t>
            </a:r>
          </a:p>
          <a:p>
            <a:pPr marL="285750" indent="-285750" algn="l">
              <a:buFont typeface="Arial" panose="020B0604020202020204" pitchFamily="34" charset="0"/>
              <a:buChar char="•"/>
            </a:pP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Goal / Target: To generate a set of relation schemas that allows us </a:t>
            </a:r>
          </a:p>
          <a:p>
            <a:pPr marL="742950" lvl="1" indent="-285750">
              <a:buFont typeface="Arial" panose="020B0604020202020204" pitchFamily="34" charset="0"/>
              <a:buChar char="•"/>
            </a:pP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to store information </a:t>
            </a:r>
            <a:r>
              <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rPr>
              <a:t>without unnecessary redundancy</a:t>
            </a: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Allows us to </a:t>
            </a:r>
            <a:r>
              <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rPr>
              <a:t>retrieve information </a:t>
            </a: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easily.</a:t>
            </a:r>
          </a:p>
          <a:p>
            <a:pPr marL="285750" indent="-285750">
              <a:buFont typeface="Arial" panose="020B0604020202020204" pitchFamily="34" charset="0"/>
              <a:buChar char="•"/>
            </a:pP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This goal is achieved by designing the schemas in a </a:t>
            </a:r>
            <a:r>
              <a:rPr lang="en-US" sz="2000" b="1" spc="-1" dirty="0">
                <a:solidFill>
                  <a:srgbClr val="404040"/>
                </a:solidFill>
                <a:latin typeface="Calibri" panose="020F0502020204030204" pitchFamily="34" charset="0"/>
                <a:ea typeface="Calibri" panose="020F0502020204030204" pitchFamily="34" charset="0"/>
                <a:cs typeface="Calibri" panose="020F0502020204030204" pitchFamily="34" charset="0"/>
              </a:rPr>
              <a:t>NORMAL FORM </a:t>
            </a: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(a series of guidelines that help ensure </a:t>
            </a:r>
            <a:r>
              <a:rPr lang="en-US" sz="2000" b="0" i="0" dirty="0">
                <a:solidFill>
                  <a:srgbClr val="00B0F0"/>
                </a:solidFill>
                <a:effectLst/>
                <a:latin typeface="Arial" panose="020B0604020202020204" pitchFamily="34" charset="0"/>
              </a:rPr>
              <a:t>a database’s design is efficient, organized, and free from data anomalies</a:t>
            </a:r>
            <a:r>
              <a:rPr lang="en-US" sz="2000" b="0" i="0" dirty="0">
                <a:solidFill>
                  <a:srgbClr val="474747"/>
                </a:solidFill>
                <a:effectLst/>
                <a:latin typeface="Arial" panose="020B0604020202020204" pitchFamily="34" charset="0"/>
              </a:rPr>
              <a:t>).</a:t>
            </a:r>
          </a:p>
          <a:p>
            <a:endParaRPr lang="en-US" sz="2000" spc="-1" dirty="0">
              <a:solidFill>
                <a:srgbClr val="474747"/>
              </a:solidFill>
              <a:latin typeface="Arial" panose="020B060402020202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spc="-1" dirty="0">
                <a:solidFill>
                  <a:srgbClr val="474747"/>
                </a:solidFill>
                <a:latin typeface="Arial" panose="020B0604020202020204" pitchFamily="34" charset="0"/>
                <a:ea typeface="Calibri" panose="020F0502020204030204" pitchFamily="34" charset="0"/>
                <a:cs typeface="Calibri" panose="020F0502020204030204" pitchFamily="34" charset="0"/>
              </a:rPr>
              <a:t>How do we know that a relational schema is in one of the desirable normal forms?</a:t>
            </a:r>
          </a:p>
          <a:p>
            <a:pPr marL="914400" lvl="1" indent="-457200">
              <a:buFont typeface="+mj-lt"/>
              <a:buAutoNum type="arabicPeriod"/>
            </a:pPr>
            <a:r>
              <a:rPr lang="en-US" sz="2000" spc="-1" dirty="0">
                <a:solidFill>
                  <a:srgbClr val="474747"/>
                </a:solidFill>
                <a:latin typeface="Arial" panose="020B0604020202020204" pitchFamily="34" charset="0"/>
                <a:ea typeface="Calibri" panose="020F0502020204030204" pitchFamily="34" charset="0"/>
                <a:cs typeface="Calibri" panose="020F0502020204030204" pitchFamily="34" charset="0"/>
              </a:rPr>
              <a:t>We compare the relational schema design for our mini world with the real-world enterprise.</a:t>
            </a:r>
          </a:p>
          <a:p>
            <a:pPr marL="914400" lvl="1" indent="-457200">
              <a:buFont typeface="+mj-lt"/>
              <a:buAutoNum type="arabicPeriod"/>
            </a:pPr>
            <a:r>
              <a:rPr lang="en-US" sz="2000" spc="-1" dirty="0">
                <a:solidFill>
                  <a:srgbClr val="474747"/>
                </a:solidFill>
                <a:latin typeface="Arial" panose="020B0604020202020204" pitchFamily="34" charset="0"/>
                <a:ea typeface="Calibri" panose="020F0502020204030204" pitchFamily="34" charset="0"/>
                <a:cs typeface="Calibri" panose="020F0502020204030204" pitchFamily="34" charset="0"/>
              </a:rPr>
              <a:t>We can look at the well-designed ER diagram that we had created as part of the conceptual modelling for our database.</a:t>
            </a:r>
            <a:endPar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endPar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A426DE72-4988-6129-17CA-C15C8F1FE973}"/>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12</a:t>
            </a:fld>
            <a:endParaRPr lang="en-IN" sz="1050" b="0" strike="noStrike" spc="-1">
              <a:latin typeface="Times New Roman"/>
            </a:endParaRPr>
          </a:p>
        </p:txBody>
      </p:sp>
      <p:sp>
        <p:nvSpPr>
          <p:cNvPr id="160" name="TextShape 4">
            <a:extLst>
              <a:ext uri="{FF2B5EF4-FFF2-40B4-BE49-F238E27FC236}">
                <a16:creationId xmlns:a16="http://schemas.microsoft.com/office/drawing/2014/main" id="{61A3B2DA-F040-FD90-9AD6-471DA5576D31}"/>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15997392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ECFEC-61EF-A055-ED55-EE16BCD869B9}"/>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27032C1C-85C3-FF62-DA05-862C6EDBCC25}"/>
              </a:ext>
            </a:extLst>
          </p:cNvPr>
          <p:cNvSpPr txBox="1"/>
          <p:nvPr/>
        </p:nvSpPr>
        <p:spPr>
          <a:xfrm>
            <a:off x="1163962" y="371066"/>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PROPERTIES OF RELATIONAL DECOMPOSITIONS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23FC16B5-2BB6-40A7-8C03-1301B7158B11}"/>
              </a:ext>
            </a:extLst>
          </p:cNvPr>
          <p:cNvSpPr txBox="1"/>
          <p:nvPr/>
        </p:nvSpPr>
        <p:spPr>
          <a:xfrm>
            <a:off x="415637" y="1701334"/>
            <a:ext cx="11554690" cy="4340335"/>
          </a:xfrm>
          <a:prstGeom prst="rect">
            <a:avLst/>
          </a:prstGeom>
          <a:noFill/>
          <a:ln>
            <a:noFill/>
          </a:ln>
        </p:spPr>
        <p:txBody>
          <a:bodyPr lIns="0" rIns="0">
            <a:normAutofit/>
          </a:bodyPr>
          <a:lstStyle/>
          <a:p>
            <a:pPr marL="914400" lvl="1" indent="-457200" algn="just">
              <a:buFont typeface="+mj-lt"/>
              <a:buAutoNum type="arabicPeriod" startAt="3"/>
            </a:pPr>
            <a:r>
              <a:rPr lang="en-US" altLang="en-US" sz="2000" b="1" dirty="0">
                <a:cs typeface="Times New Roman" panose="02020603050405020304" pitchFamily="18" charset="0"/>
              </a:rPr>
              <a:t>Lossless (Non-additive) Join Property of a Decomposition</a:t>
            </a:r>
            <a:r>
              <a:rPr lang="en-US" altLang="en-US" sz="2000" dirty="0">
                <a:cs typeface="Times New Roman" panose="02020603050405020304" pitchFamily="18" charset="0"/>
              </a:rPr>
              <a:t>: </a:t>
            </a:r>
          </a:p>
          <a:p>
            <a:pPr marL="800100" lvl="1" indent="-342900" algn="just">
              <a:buFont typeface="Arial" panose="020B0604020202020204" pitchFamily="34" charset="0"/>
              <a:buChar char="•"/>
            </a:pPr>
            <a:r>
              <a:rPr lang="en-US" altLang="en-US" sz="2000" b="1" u="sng" dirty="0">
                <a:cs typeface="Times New Roman" panose="02020603050405020304" pitchFamily="18" charset="0"/>
              </a:rPr>
              <a:t>Algorithm: Testing for Lossless Join Property</a:t>
            </a:r>
            <a:r>
              <a:rPr lang="en-US" altLang="en-US" sz="2000" dirty="0">
                <a:cs typeface="Times New Roman" panose="02020603050405020304" pitchFamily="18" charset="0"/>
              </a:rPr>
              <a:t> </a:t>
            </a:r>
          </a:p>
          <a:p>
            <a:pPr marL="800100" lvl="1" indent="-342900" algn="just">
              <a:buFont typeface="Arial" panose="020B0604020202020204" pitchFamily="34" charset="0"/>
              <a:buChar char="•"/>
            </a:pPr>
            <a:r>
              <a:rPr lang="en-US" altLang="en-US" sz="2000" b="1" dirty="0">
                <a:cs typeface="Times New Roman" panose="02020603050405020304" pitchFamily="18" charset="0"/>
              </a:rPr>
              <a:t>Example:</a:t>
            </a:r>
          </a:p>
          <a:p>
            <a:pPr lvl="1" algn="just"/>
            <a:endParaRPr lang="en-US" altLang="en-US" sz="2000" b="1" dirty="0">
              <a:cs typeface="Times New Roman" panose="02020603050405020304" pitchFamily="18" charset="0"/>
            </a:endParaRPr>
          </a:p>
          <a:p>
            <a:pPr marL="914400" lvl="1" indent="-457200" algn="just">
              <a:buFont typeface="+mj-lt"/>
              <a:buAutoNum type="arabicPeriod" startAt="5"/>
            </a:pPr>
            <a:endParaRPr lang="en-US" altLang="en-US" sz="2000" dirty="0">
              <a:cs typeface="Times New Roman" panose="02020603050405020304" pitchFamily="18" charset="0"/>
            </a:endParaRPr>
          </a:p>
          <a:p>
            <a:pPr marL="914400" lvl="1" indent="-457200" algn="just">
              <a:buFont typeface="+mj-lt"/>
              <a:buAutoNum type="arabicPeriod"/>
            </a:pPr>
            <a:endParaRPr lang="en-US" altLang="en-US" sz="2000" dirty="0">
              <a:cs typeface="Times New Roman" panose="02020603050405020304" pitchFamily="18" charset="0"/>
            </a:endParaRPr>
          </a:p>
          <a:p>
            <a:pPr lvl="1" algn="just"/>
            <a:endParaRPr lang="en-US" altLang="en-US" sz="2000" dirty="0">
              <a:solidFill>
                <a:srgbClr val="00B050"/>
              </a:solidFill>
              <a:cs typeface="Times New Roman" panose="02020603050405020304" pitchFamily="18" charset="0"/>
            </a:endParaRPr>
          </a:p>
          <a:p>
            <a:pPr lvl="2" algn="just"/>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lgn="just"/>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lgn="just"/>
            <a:endPar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764DAC6E-044D-F36F-8BFF-D17887CB8CE9}"/>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120</a:t>
            </a:fld>
            <a:endParaRPr lang="en-IN" sz="1050" b="0" strike="noStrike" spc="-1">
              <a:latin typeface="Times New Roman"/>
            </a:endParaRPr>
          </a:p>
        </p:txBody>
      </p:sp>
      <p:sp>
        <p:nvSpPr>
          <p:cNvPr id="160" name="TextShape 4">
            <a:extLst>
              <a:ext uri="{FF2B5EF4-FFF2-40B4-BE49-F238E27FC236}">
                <a16:creationId xmlns:a16="http://schemas.microsoft.com/office/drawing/2014/main" id="{9FF33190-B0A2-FD33-5A5C-3FADE1CAD674}"/>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4" name="Picture 3">
            <a:extLst>
              <a:ext uri="{FF2B5EF4-FFF2-40B4-BE49-F238E27FC236}">
                <a16:creationId xmlns:a16="http://schemas.microsoft.com/office/drawing/2014/main" id="{72BAF6AD-A6E6-1340-BF31-49B6BEC182B0}"/>
              </a:ext>
            </a:extLst>
          </p:cNvPr>
          <p:cNvPicPr>
            <a:picLocks noChangeAspect="1"/>
          </p:cNvPicPr>
          <p:nvPr/>
        </p:nvPicPr>
        <p:blipFill>
          <a:blip r:embed="rId2"/>
          <a:stretch>
            <a:fillRect/>
          </a:stretch>
        </p:blipFill>
        <p:spPr>
          <a:xfrm>
            <a:off x="2424544" y="2610993"/>
            <a:ext cx="7875167" cy="3481826"/>
          </a:xfrm>
          <a:prstGeom prst="rect">
            <a:avLst/>
          </a:prstGeom>
        </p:spPr>
      </p:pic>
    </p:spTree>
    <p:extLst>
      <p:ext uri="{BB962C8B-B14F-4D97-AF65-F5344CB8AC3E}">
        <p14:creationId xmlns:p14="http://schemas.microsoft.com/office/powerpoint/2010/main" val="33371136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BD55F-D65B-F760-1208-332F36B7ACE6}"/>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693B4035-505A-215A-F815-2D3A13355195}"/>
              </a:ext>
            </a:extLst>
          </p:cNvPr>
          <p:cNvSpPr txBox="1"/>
          <p:nvPr/>
        </p:nvSpPr>
        <p:spPr>
          <a:xfrm>
            <a:off x="1163962" y="371066"/>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PROPERTIES OF RELATIONAL DECOMPOSITIONS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22146D64-E42D-B6E4-15EB-17E9D0D54D7D}"/>
              </a:ext>
            </a:extLst>
          </p:cNvPr>
          <p:cNvSpPr txBox="1"/>
          <p:nvPr/>
        </p:nvSpPr>
        <p:spPr>
          <a:xfrm>
            <a:off x="415637" y="1701334"/>
            <a:ext cx="11554690" cy="4340335"/>
          </a:xfrm>
          <a:prstGeom prst="rect">
            <a:avLst/>
          </a:prstGeom>
          <a:noFill/>
          <a:ln>
            <a:noFill/>
          </a:ln>
        </p:spPr>
        <p:txBody>
          <a:bodyPr lIns="0" rIns="0">
            <a:normAutofit/>
          </a:bodyPr>
          <a:lstStyle/>
          <a:p>
            <a:pPr marL="914400" lvl="1" indent="-457200" algn="just">
              <a:buFont typeface="+mj-lt"/>
              <a:buAutoNum type="arabicPeriod" startAt="3"/>
            </a:pPr>
            <a:r>
              <a:rPr lang="en-US" altLang="en-US" sz="2000" b="1" dirty="0">
                <a:cs typeface="Times New Roman" panose="02020603050405020304" pitchFamily="18" charset="0"/>
              </a:rPr>
              <a:t>Lossless (Non-additive) Join Property of a Decomposition</a:t>
            </a:r>
            <a:r>
              <a:rPr lang="en-US" altLang="en-US" sz="2000" dirty="0">
                <a:cs typeface="Times New Roman" panose="02020603050405020304" pitchFamily="18" charset="0"/>
              </a:rPr>
              <a:t>: </a:t>
            </a:r>
          </a:p>
          <a:p>
            <a:pPr marL="800100" lvl="1" indent="-342900" algn="just">
              <a:buFont typeface="Arial" panose="020B0604020202020204" pitchFamily="34" charset="0"/>
              <a:buChar char="•"/>
            </a:pPr>
            <a:r>
              <a:rPr lang="en-US" altLang="en-US" sz="2000" b="1" u="sng" dirty="0">
                <a:cs typeface="Times New Roman" panose="02020603050405020304" pitchFamily="18" charset="0"/>
              </a:rPr>
              <a:t>Algorithm: Testing for Lossless Join Property</a:t>
            </a:r>
            <a:r>
              <a:rPr lang="en-US" altLang="en-US" sz="2000" dirty="0">
                <a:cs typeface="Times New Roman" panose="02020603050405020304" pitchFamily="18" charset="0"/>
              </a:rPr>
              <a:t> </a:t>
            </a:r>
          </a:p>
          <a:p>
            <a:pPr marL="800100" lvl="1" indent="-342900" algn="just">
              <a:buFont typeface="Arial" panose="020B0604020202020204" pitchFamily="34" charset="0"/>
              <a:buChar char="•"/>
            </a:pPr>
            <a:r>
              <a:rPr lang="en-US" altLang="en-US" sz="2000" b="1" dirty="0">
                <a:cs typeface="Times New Roman" panose="02020603050405020304" pitchFamily="18" charset="0"/>
              </a:rPr>
              <a:t>Example:</a:t>
            </a:r>
          </a:p>
          <a:p>
            <a:pPr lvl="1" algn="just"/>
            <a:endParaRPr lang="en-US" altLang="en-US" sz="2000" b="1" dirty="0">
              <a:cs typeface="Times New Roman" panose="02020603050405020304" pitchFamily="18" charset="0"/>
            </a:endParaRPr>
          </a:p>
          <a:p>
            <a:pPr marL="914400" lvl="1" indent="-457200" algn="just">
              <a:buFont typeface="+mj-lt"/>
              <a:buAutoNum type="arabicPeriod" startAt="5"/>
            </a:pPr>
            <a:endParaRPr lang="en-US" altLang="en-US" sz="2000" dirty="0">
              <a:cs typeface="Times New Roman" panose="02020603050405020304" pitchFamily="18" charset="0"/>
            </a:endParaRPr>
          </a:p>
          <a:p>
            <a:pPr marL="914400" lvl="1" indent="-457200" algn="just">
              <a:buFont typeface="+mj-lt"/>
              <a:buAutoNum type="arabicPeriod"/>
            </a:pPr>
            <a:endParaRPr lang="en-US" altLang="en-US" sz="2000" dirty="0">
              <a:cs typeface="Times New Roman" panose="02020603050405020304" pitchFamily="18" charset="0"/>
            </a:endParaRPr>
          </a:p>
          <a:p>
            <a:pPr lvl="1" algn="just"/>
            <a:endParaRPr lang="en-US" altLang="en-US" sz="2000" dirty="0">
              <a:solidFill>
                <a:srgbClr val="00B050"/>
              </a:solidFill>
              <a:cs typeface="Times New Roman" panose="02020603050405020304" pitchFamily="18" charset="0"/>
            </a:endParaRPr>
          </a:p>
          <a:p>
            <a:pPr lvl="2" algn="just"/>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lgn="just"/>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lgn="just"/>
            <a:endPar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53EB120E-3A64-D306-1F80-4D0ECBEF25A5}"/>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121</a:t>
            </a:fld>
            <a:endParaRPr lang="en-IN" sz="1050" b="0" strike="noStrike" spc="-1">
              <a:latin typeface="Times New Roman"/>
            </a:endParaRPr>
          </a:p>
        </p:txBody>
      </p:sp>
      <p:sp>
        <p:nvSpPr>
          <p:cNvPr id="160" name="TextShape 4">
            <a:extLst>
              <a:ext uri="{FF2B5EF4-FFF2-40B4-BE49-F238E27FC236}">
                <a16:creationId xmlns:a16="http://schemas.microsoft.com/office/drawing/2014/main" id="{2E7A3ACC-416A-E10E-49E4-45C2BBDC03E4}"/>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6A62EDE8-BF80-E3B5-C721-65DA5BBBF968}"/>
              </a:ext>
            </a:extLst>
          </p:cNvPr>
          <p:cNvPicPr>
            <a:picLocks noChangeAspect="1"/>
          </p:cNvPicPr>
          <p:nvPr/>
        </p:nvPicPr>
        <p:blipFill>
          <a:blip r:embed="rId2"/>
          <a:stretch>
            <a:fillRect/>
          </a:stretch>
        </p:blipFill>
        <p:spPr>
          <a:xfrm>
            <a:off x="2551440" y="2358485"/>
            <a:ext cx="5753279" cy="3892269"/>
          </a:xfrm>
          <a:prstGeom prst="rect">
            <a:avLst/>
          </a:prstGeom>
        </p:spPr>
      </p:pic>
    </p:spTree>
    <p:extLst>
      <p:ext uri="{BB962C8B-B14F-4D97-AF65-F5344CB8AC3E}">
        <p14:creationId xmlns:p14="http://schemas.microsoft.com/office/powerpoint/2010/main" val="10142460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2FA76-CE7B-06CD-4EB9-E1A1B9A6C7F6}"/>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CBB76470-4C1A-CD2D-5F27-2981DEC24362}"/>
              </a:ext>
            </a:extLst>
          </p:cNvPr>
          <p:cNvSpPr txBox="1"/>
          <p:nvPr/>
        </p:nvSpPr>
        <p:spPr>
          <a:xfrm>
            <a:off x="1163962" y="371066"/>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PROPERTIES OF RELATIONAL DECOMPOSITIONS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1875A22D-EA68-ABA4-DA35-F01D605C7D63}"/>
              </a:ext>
            </a:extLst>
          </p:cNvPr>
          <p:cNvSpPr txBox="1"/>
          <p:nvPr/>
        </p:nvSpPr>
        <p:spPr>
          <a:xfrm>
            <a:off x="415637" y="1701334"/>
            <a:ext cx="11554690" cy="4340335"/>
          </a:xfrm>
          <a:prstGeom prst="rect">
            <a:avLst/>
          </a:prstGeom>
          <a:noFill/>
          <a:ln>
            <a:noFill/>
          </a:ln>
        </p:spPr>
        <p:txBody>
          <a:bodyPr lIns="0" rIns="0">
            <a:normAutofit/>
          </a:bodyPr>
          <a:lstStyle/>
          <a:p>
            <a:pPr marL="914400" lvl="1" indent="-457200" algn="just">
              <a:buFont typeface="+mj-lt"/>
              <a:buAutoNum type="arabicPeriod" startAt="3"/>
            </a:pPr>
            <a:r>
              <a:rPr lang="en-US" altLang="en-US" sz="2000" b="1" dirty="0">
                <a:cs typeface="Times New Roman" panose="02020603050405020304" pitchFamily="18" charset="0"/>
              </a:rPr>
              <a:t>Lossless (Non-additive) Join Property of a Decomposition</a:t>
            </a:r>
            <a:r>
              <a:rPr lang="en-US" altLang="en-US" sz="2000" dirty="0">
                <a:cs typeface="Times New Roman" panose="02020603050405020304" pitchFamily="18" charset="0"/>
              </a:rPr>
              <a:t>: </a:t>
            </a:r>
          </a:p>
          <a:p>
            <a:pPr marL="800100" lvl="1" indent="-342900" algn="just">
              <a:buFont typeface="Arial" panose="020B0604020202020204" pitchFamily="34" charset="0"/>
              <a:buChar char="•"/>
            </a:pPr>
            <a:r>
              <a:rPr lang="en-US" altLang="en-US" sz="2000" b="1" u="sng" dirty="0">
                <a:cs typeface="Times New Roman" panose="02020603050405020304" pitchFamily="18" charset="0"/>
              </a:rPr>
              <a:t>Algorithm: Testing for Lossless Join Property</a:t>
            </a:r>
            <a:r>
              <a:rPr lang="en-US" altLang="en-US" sz="2000" dirty="0">
                <a:cs typeface="Times New Roman" panose="02020603050405020304" pitchFamily="18" charset="0"/>
              </a:rPr>
              <a:t> </a:t>
            </a:r>
          </a:p>
          <a:p>
            <a:pPr marL="800100" lvl="1" indent="-342900" algn="just">
              <a:buFont typeface="Arial" panose="020B0604020202020204" pitchFamily="34" charset="0"/>
              <a:buChar char="•"/>
            </a:pPr>
            <a:r>
              <a:rPr lang="en-US" altLang="en-US" sz="2000" b="1" dirty="0">
                <a:cs typeface="Times New Roman" panose="02020603050405020304" pitchFamily="18" charset="0"/>
              </a:rPr>
              <a:t>Example:</a:t>
            </a:r>
          </a:p>
          <a:p>
            <a:pPr lvl="1" algn="just"/>
            <a:endParaRPr lang="en-US" altLang="en-US" sz="2000" b="1" dirty="0">
              <a:cs typeface="Times New Roman" panose="02020603050405020304" pitchFamily="18" charset="0"/>
            </a:endParaRPr>
          </a:p>
          <a:p>
            <a:pPr marL="914400" lvl="1" indent="-457200" algn="just">
              <a:buFont typeface="+mj-lt"/>
              <a:buAutoNum type="arabicPeriod" startAt="5"/>
            </a:pPr>
            <a:endParaRPr lang="en-US" altLang="en-US" sz="2000" dirty="0">
              <a:cs typeface="Times New Roman" panose="02020603050405020304" pitchFamily="18" charset="0"/>
            </a:endParaRPr>
          </a:p>
          <a:p>
            <a:pPr marL="914400" lvl="1" indent="-457200" algn="just">
              <a:buFont typeface="+mj-lt"/>
              <a:buAutoNum type="arabicPeriod"/>
            </a:pPr>
            <a:endParaRPr lang="en-US" altLang="en-US" sz="2000" dirty="0">
              <a:cs typeface="Times New Roman" panose="02020603050405020304" pitchFamily="18" charset="0"/>
            </a:endParaRPr>
          </a:p>
          <a:p>
            <a:pPr lvl="1" algn="just"/>
            <a:endParaRPr lang="en-US" altLang="en-US" sz="2000" dirty="0">
              <a:solidFill>
                <a:srgbClr val="00B050"/>
              </a:solidFill>
              <a:cs typeface="Times New Roman" panose="02020603050405020304" pitchFamily="18" charset="0"/>
            </a:endParaRPr>
          </a:p>
          <a:p>
            <a:pPr lvl="2" algn="just"/>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lgn="just"/>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lgn="just"/>
            <a:endPar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E52A97BD-D886-16F1-7AAA-1000914D6213}"/>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122</a:t>
            </a:fld>
            <a:endParaRPr lang="en-IN" sz="1050" b="0" strike="noStrike" spc="-1">
              <a:latin typeface="Times New Roman"/>
            </a:endParaRPr>
          </a:p>
        </p:txBody>
      </p:sp>
      <p:sp>
        <p:nvSpPr>
          <p:cNvPr id="160" name="TextShape 4">
            <a:extLst>
              <a:ext uri="{FF2B5EF4-FFF2-40B4-BE49-F238E27FC236}">
                <a16:creationId xmlns:a16="http://schemas.microsoft.com/office/drawing/2014/main" id="{92C78F97-2D0D-9E4C-4896-E2B46D53F183}"/>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4" name="Picture 3">
            <a:extLst>
              <a:ext uri="{FF2B5EF4-FFF2-40B4-BE49-F238E27FC236}">
                <a16:creationId xmlns:a16="http://schemas.microsoft.com/office/drawing/2014/main" id="{428C1275-04FB-84B2-4031-D6A8B305C095}"/>
              </a:ext>
            </a:extLst>
          </p:cNvPr>
          <p:cNvPicPr>
            <a:picLocks noChangeAspect="1"/>
          </p:cNvPicPr>
          <p:nvPr/>
        </p:nvPicPr>
        <p:blipFill>
          <a:blip r:embed="rId2"/>
          <a:stretch>
            <a:fillRect/>
          </a:stretch>
        </p:blipFill>
        <p:spPr>
          <a:xfrm>
            <a:off x="1079730" y="3035736"/>
            <a:ext cx="7039957" cy="2019582"/>
          </a:xfrm>
          <a:prstGeom prst="rect">
            <a:avLst/>
          </a:prstGeom>
        </p:spPr>
      </p:pic>
    </p:spTree>
    <p:extLst>
      <p:ext uri="{BB962C8B-B14F-4D97-AF65-F5344CB8AC3E}">
        <p14:creationId xmlns:p14="http://schemas.microsoft.com/office/powerpoint/2010/main" val="42053276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3237A-08D1-DF85-5146-E65B5203B04D}"/>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B176DD36-E125-0461-319D-28795342DE89}"/>
              </a:ext>
            </a:extLst>
          </p:cNvPr>
          <p:cNvSpPr txBox="1"/>
          <p:nvPr/>
        </p:nvSpPr>
        <p:spPr>
          <a:xfrm>
            <a:off x="1163962" y="371066"/>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PROPERTIES OF RELATIONAL DECOMPOSITIONS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79312856-59C3-811F-D4CA-AB1522BD41D1}"/>
              </a:ext>
            </a:extLst>
          </p:cNvPr>
          <p:cNvSpPr txBox="1"/>
          <p:nvPr/>
        </p:nvSpPr>
        <p:spPr>
          <a:xfrm>
            <a:off x="415637" y="1701334"/>
            <a:ext cx="11554690" cy="4340335"/>
          </a:xfrm>
          <a:prstGeom prst="rect">
            <a:avLst/>
          </a:prstGeom>
          <a:noFill/>
          <a:ln>
            <a:noFill/>
          </a:ln>
        </p:spPr>
        <p:txBody>
          <a:bodyPr lIns="0" rIns="0">
            <a:normAutofit/>
          </a:bodyPr>
          <a:lstStyle/>
          <a:p>
            <a:pPr marL="914400" lvl="1" indent="-457200" algn="just">
              <a:buFont typeface="+mj-lt"/>
              <a:buAutoNum type="arabicPeriod" startAt="3"/>
            </a:pPr>
            <a:r>
              <a:rPr lang="en-US" altLang="en-US" sz="2000" b="1" dirty="0">
                <a:cs typeface="Times New Roman" panose="02020603050405020304" pitchFamily="18" charset="0"/>
              </a:rPr>
              <a:t>Lossless (Non-additive) Join Property of a Decomposition</a:t>
            </a:r>
            <a:r>
              <a:rPr lang="en-US" altLang="en-US" sz="2000" dirty="0">
                <a:cs typeface="Times New Roman" panose="02020603050405020304" pitchFamily="18" charset="0"/>
              </a:rPr>
              <a:t>: </a:t>
            </a:r>
          </a:p>
          <a:p>
            <a:pPr marL="800100" lvl="1" indent="-342900" algn="just">
              <a:buFont typeface="Arial" panose="020B0604020202020204" pitchFamily="34" charset="0"/>
              <a:buChar char="•"/>
            </a:pPr>
            <a:r>
              <a:rPr lang="en-US" altLang="en-US" sz="2000" b="1" u="sng" dirty="0">
                <a:cs typeface="Times New Roman" panose="02020603050405020304" pitchFamily="18" charset="0"/>
              </a:rPr>
              <a:t>Algorithm: Testing for Lossless Join Property</a:t>
            </a:r>
            <a:r>
              <a:rPr lang="en-US" altLang="en-US" sz="2000" dirty="0">
                <a:cs typeface="Times New Roman" panose="02020603050405020304" pitchFamily="18" charset="0"/>
              </a:rPr>
              <a:t> </a:t>
            </a:r>
          </a:p>
          <a:p>
            <a:pPr marL="800100" lvl="1" indent="-342900" algn="just">
              <a:buFont typeface="Arial" panose="020B0604020202020204" pitchFamily="34" charset="0"/>
              <a:buChar char="•"/>
            </a:pPr>
            <a:r>
              <a:rPr lang="en-US" altLang="en-US" sz="2000" b="1" dirty="0">
                <a:cs typeface="Times New Roman" panose="02020603050405020304" pitchFamily="18" charset="0"/>
              </a:rPr>
              <a:t>Example:</a:t>
            </a:r>
          </a:p>
          <a:p>
            <a:pPr lvl="1" algn="just"/>
            <a:endParaRPr lang="en-US" altLang="en-US" sz="2000" b="1" dirty="0">
              <a:cs typeface="Times New Roman" panose="02020603050405020304" pitchFamily="18" charset="0"/>
            </a:endParaRPr>
          </a:p>
          <a:p>
            <a:pPr marL="914400" lvl="1" indent="-457200" algn="just">
              <a:buFont typeface="+mj-lt"/>
              <a:buAutoNum type="arabicPeriod" startAt="5"/>
            </a:pPr>
            <a:endParaRPr lang="en-US" altLang="en-US" sz="2000" dirty="0">
              <a:cs typeface="Times New Roman" panose="02020603050405020304" pitchFamily="18" charset="0"/>
            </a:endParaRPr>
          </a:p>
          <a:p>
            <a:pPr marL="914400" lvl="1" indent="-457200" algn="just">
              <a:buFont typeface="+mj-lt"/>
              <a:buAutoNum type="arabicPeriod"/>
            </a:pPr>
            <a:endParaRPr lang="en-US" altLang="en-US" sz="2000" dirty="0">
              <a:cs typeface="Times New Roman" panose="02020603050405020304" pitchFamily="18" charset="0"/>
            </a:endParaRPr>
          </a:p>
          <a:p>
            <a:pPr lvl="1" algn="just"/>
            <a:endParaRPr lang="en-US" altLang="en-US" sz="2000" dirty="0">
              <a:solidFill>
                <a:srgbClr val="00B050"/>
              </a:solidFill>
              <a:cs typeface="Times New Roman" panose="02020603050405020304" pitchFamily="18" charset="0"/>
            </a:endParaRPr>
          </a:p>
          <a:p>
            <a:pPr lvl="2" algn="just"/>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lgn="just"/>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lgn="just"/>
            <a:endPar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73FAB05A-A51F-2DC6-24A8-4A1F5F7F17BA}"/>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123</a:t>
            </a:fld>
            <a:endParaRPr lang="en-IN" sz="1050" b="0" strike="noStrike" spc="-1">
              <a:latin typeface="Times New Roman"/>
            </a:endParaRPr>
          </a:p>
        </p:txBody>
      </p:sp>
      <p:sp>
        <p:nvSpPr>
          <p:cNvPr id="160" name="TextShape 4">
            <a:extLst>
              <a:ext uri="{FF2B5EF4-FFF2-40B4-BE49-F238E27FC236}">
                <a16:creationId xmlns:a16="http://schemas.microsoft.com/office/drawing/2014/main" id="{D12A2B41-4466-7388-CAB2-A700EC63A3D1}"/>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2BD26607-7BEF-0F98-D68D-2B22B675CC99}"/>
              </a:ext>
            </a:extLst>
          </p:cNvPr>
          <p:cNvPicPr>
            <a:picLocks noChangeAspect="1"/>
          </p:cNvPicPr>
          <p:nvPr/>
        </p:nvPicPr>
        <p:blipFill>
          <a:blip r:embed="rId2"/>
          <a:stretch>
            <a:fillRect/>
          </a:stretch>
        </p:blipFill>
        <p:spPr>
          <a:xfrm>
            <a:off x="1911926" y="2725574"/>
            <a:ext cx="7334159" cy="3126138"/>
          </a:xfrm>
          <a:prstGeom prst="rect">
            <a:avLst/>
          </a:prstGeom>
        </p:spPr>
      </p:pic>
    </p:spTree>
    <p:extLst>
      <p:ext uri="{BB962C8B-B14F-4D97-AF65-F5344CB8AC3E}">
        <p14:creationId xmlns:p14="http://schemas.microsoft.com/office/powerpoint/2010/main" val="22047467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FAB80-1C7A-A026-EFEA-3FC3AC9FBD53}"/>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AA2F1E2B-4D76-6729-80FF-A555109129EA}"/>
              </a:ext>
            </a:extLst>
          </p:cNvPr>
          <p:cNvSpPr txBox="1"/>
          <p:nvPr/>
        </p:nvSpPr>
        <p:spPr>
          <a:xfrm>
            <a:off x="1163962" y="371066"/>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PROPERTIES OF RELATIONAL DECOMPOSITIONS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9940B79D-018D-F2AB-B24E-3D3B7AF5EBAB}"/>
              </a:ext>
            </a:extLst>
          </p:cNvPr>
          <p:cNvSpPr txBox="1"/>
          <p:nvPr/>
        </p:nvSpPr>
        <p:spPr>
          <a:xfrm>
            <a:off x="415637" y="1701334"/>
            <a:ext cx="11554690" cy="4340335"/>
          </a:xfrm>
          <a:prstGeom prst="rect">
            <a:avLst/>
          </a:prstGeom>
          <a:noFill/>
          <a:ln>
            <a:noFill/>
          </a:ln>
        </p:spPr>
        <p:txBody>
          <a:bodyPr lIns="0" rIns="0">
            <a:normAutofit/>
          </a:bodyPr>
          <a:lstStyle/>
          <a:p>
            <a:pPr marL="914400" lvl="1" indent="-457200" algn="just">
              <a:buFont typeface="+mj-lt"/>
              <a:buAutoNum type="arabicPeriod" startAt="3"/>
            </a:pPr>
            <a:r>
              <a:rPr lang="en-US" altLang="en-US" sz="2000" b="1" dirty="0">
                <a:cs typeface="Times New Roman" panose="02020603050405020304" pitchFamily="18" charset="0"/>
              </a:rPr>
              <a:t>Lossless (Non-additive) Join Property of a Decomposition</a:t>
            </a:r>
            <a:r>
              <a:rPr lang="en-US" altLang="en-US" sz="2000" dirty="0">
                <a:cs typeface="Times New Roman" panose="02020603050405020304" pitchFamily="18" charset="0"/>
              </a:rPr>
              <a:t>: </a:t>
            </a:r>
          </a:p>
          <a:p>
            <a:pPr marL="800100" lvl="1" indent="-342900" algn="just">
              <a:buFont typeface="Arial" panose="020B0604020202020204" pitchFamily="34" charset="0"/>
              <a:buChar char="•"/>
            </a:pPr>
            <a:r>
              <a:rPr lang="en-US" altLang="en-US" sz="2000" b="1" u="sng" dirty="0">
                <a:cs typeface="Times New Roman" panose="02020603050405020304" pitchFamily="18" charset="0"/>
              </a:rPr>
              <a:t>Algorithm: Testing for Lossless Join Property</a:t>
            </a:r>
            <a:r>
              <a:rPr lang="en-US" altLang="en-US" sz="2000" dirty="0">
                <a:cs typeface="Times New Roman" panose="02020603050405020304" pitchFamily="18" charset="0"/>
              </a:rPr>
              <a:t> </a:t>
            </a:r>
          </a:p>
          <a:p>
            <a:pPr marL="800100" lvl="1" indent="-342900" algn="just">
              <a:buFont typeface="Arial" panose="020B0604020202020204" pitchFamily="34" charset="0"/>
              <a:buChar char="•"/>
            </a:pPr>
            <a:r>
              <a:rPr lang="en-US" altLang="en-US" sz="2000" b="1" dirty="0">
                <a:cs typeface="Times New Roman" panose="02020603050405020304" pitchFamily="18" charset="0"/>
              </a:rPr>
              <a:t>Example:</a:t>
            </a:r>
          </a:p>
          <a:p>
            <a:pPr lvl="1" algn="just"/>
            <a:endParaRPr lang="en-US" altLang="en-US" sz="2000" b="1" dirty="0">
              <a:cs typeface="Times New Roman" panose="02020603050405020304" pitchFamily="18" charset="0"/>
            </a:endParaRPr>
          </a:p>
          <a:p>
            <a:pPr marL="914400" lvl="1" indent="-457200" algn="just">
              <a:buFont typeface="+mj-lt"/>
              <a:buAutoNum type="arabicPeriod" startAt="5"/>
            </a:pPr>
            <a:endParaRPr lang="en-US" altLang="en-US" sz="2000" dirty="0">
              <a:cs typeface="Times New Roman" panose="02020603050405020304" pitchFamily="18" charset="0"/>
            </a:endParaRPr>
          </a:p>
          <a:p>
            <a:pPr marL="914400" lvl="1" indent="-457200" algn="just">
              <a:buFont typeface="+mj-lt"/>
              <a:buAutoNum type="arabicPeriod"/>
            </a:pPr>
            <a:endParaRPr lang="en-US" altLang="en-US" sz="2000" dirty="0">
              <a:cs typeface="Times New Roman" panose="02020603050405020304" pitchFamily="18" charset="0"/>
            </a:endParaRPr>
          </a:p>
          <a:p>
            <a:pPr lvl="1" algn="just"/>
            <a:endParaRPr lang="en-US" altLang="en-US" sz="2000" dirty="0">
              <a:solidFill>
                <a:srgbClr val="00B050"/>
              </a:solidFill>
              <a:cs typeface="Times New Roman" panose="02020603050405020304" pitchFamily="18" charset="0"/>
            </a:endParaRPr>
          </a:p>
          <a:p>
            <a:pPr lvl="2" algn="just"/>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lgn="just"/>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lgn="just"/>
            <a:endPar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0E8DD9BD-851D-1569-43AD-D12FF72057C6}"/>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124</a:t>
            </a:fld>
            <a:endParaRPr lang="en-IN" sz="1050" b="0" strike="noStrike" spc="-1">
              <a:latin typeface="Times New Roman"/>
            </a:endParaRPr>
          </a:p>
        </p:txBody>
      </p:sp>
      <p:sp>
        <p:nvSpPr>
          <p:cNvPr id="160" name="TextShape 4">
            <a:extLst>
              <a:ext uri="{FF2B5EF4-FFF2-40B4-BE49-F238E27FC236}">
                <a16:creationId xmlns:a16="http://schemas.microsoft.com/office/drawing/2014/main" id="{35131BE1-5BBD-EBC9-04FC-A175C9BFACB4}"/>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4" name="Picture 3">
            <a:extLst>
              <a:ext uri="{FF2B5EF4-FFF2-40B4-BE49-F238E27FC236}">
                <a16:creationId xmlns:a16="http://schemas.microsoft.com/office/drawing/2014/main" id="{BE112238-BC9F-BD6B-0947-3C07939D5894}"/>
              </a:ext>
            </a:extLst>
          </p:cNvPr>
          <p:cNvPicPr>
            <a:picLocks noChangeAspect="1"/>
          </p:cNvPicPr>
          <p:nvPr/>
        </p:nvPicPr>
        <p:blipFill>
          <a:blip r:embed="rId2"/>
          <a:stretch>
            <a:fillRect/>
          </a:stretch>
        </p:blipFill>
        <p:spPr>
          <a:xfrm>
            <a:off x="2189018" y="2636369"/>
            <a:ext cx="7451859" cy="3642357"/>
          </a:xfrm>
          <a:prstGeom prst="rect">
            <a:avLst/>
          </a:prstGeom>
        </p:spPr>
      </p:pic>
    </p:spTree>
    <p:extLst>
      <p:ext uri="{BB962C8B-B14F-4D97-AF65-F5344CB8AC3E}">
        <p14:creationId xmlns:p14="http://schemas.microsoft.com/office/powerpoint/2010/main" val="14815612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2A74E-2BC8-9776-2F6B-6E7D9020E1DA}"/>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BF98DCF2-78EF-0251-DC07-3A807935761C}"/>
              </a:ext>
            </a:extLst>
          </p:cNvPr>
          <p:cNvSpPr txBox="1"/>
          <p:nvPr/>
        </p:nvSpPr>
        <p:spPr>
          <a:xfrm>
            <a:off x="1163962" y="371066"/>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PROPERTIES OF RELATIONAL DECOMPOSITIONS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04A9E6E2-7FE0-6F5C-CAD3-588A15EE3FB7}"/>
              </a:ext>
            </a:extLst>
          </p:cNvPr>
          <p:cNvSpPr txBox="1"/>
          <p:nvPr/>
        </p:nvSpPr>
        <p:spPr>
          <a:xfrm>
            <a:off x="415637" y="1701334"/>
            <a:ext cx="11554690" cy="4340335"/>
          </a:xfrm>
          <a:prstGeom prst="rect">
            <a:avLst/>
          </a:prstGeom>
          <a:noFill/>
          <a:ln>
            <a:noFill/>
          </a:ln>
        </p:spPr>
        <p:txBody>
          <a:bodyPr lIns="0" rIns="0">
            <a:normAutofit/>
          </a:bodyPr>
          <a:lstStyle/>
          <a:p>
            <a:pPr marL="914400" lvl="1" indent="-457200" algn="just">
              <a:buFont typeface="+mj-lt"/>
              <a:buAutoNum type="arabicPeriod" startAt="3"/>
            </a:pPr>
            <a:r>
              <a:rPr lang="en-US" altLang="en-US" sz="2000" b="1" dirty="0">
                <a:cs typeface="Times New Roman" panose="02020603050405020304" pitchFamily="18" charset="0"/>
              </a:rPr>
              <a:t>Lossless (Non-additive) Join Property of a Decomposition</a:t>
            </a:r>
            <a:r>
              <a:rPr lang="en-US" altLang="en-US" sz="2000" dirty="0">
                <a:cs typeface="Times New Roman" panose="02020603050405020304" pitchFamily="18" charset="0"/>
              </a:rPr>
              <a:t>: </a:t>
            </a:r>
          </a:p>
          <a:p>
            <a:pPr marL="800100" lvl="1" indent="-342900" algn="just">
              <a:buFont typeface="Arial" panose="020B0604020202020204" pitchFamily="34" charset="0"/>
              <a:buChar char="•"/>
            </a:pPr>
            <a:r>
              <a:rPr lang="en-US" altLang="en-US" sz="2000" b="1" u="sng" dirty="0">
                <a:cs typeface="Times New Roman" panose="02020603050405020304" pitchFamily="18" charset="0"/>
              </a:rPr>
              <a:t>Algorithm: Testing for Lossless Join Property</a:t>
            </a:r>
            <a:r>
              <a:rPr lang="en-US" altLang="en-US" sz="2000" dirty="0">
                <a:cs typeface="Times New Roman" panose="02020603050405020304" pitchFamily="18" charset="0"/>
              </a:rPr>
              <a:t> </a:t>
            </a:r>
          </a:p>
          <a:p>
            <a:pPr marL="800100" lvl="1" indent="-342900" algn="just">
              <a:buFont typeface="Arial" panose="020B0604020202020204" pitchFamily="34" charset="0"/>
              <a:buChar char="•"/>
            </a:pPr>
            <a:r>
              <a:rPr lang="en-US" altLang="en-US" sz="2000" b="1" dirty="0">
                <a:cs typeface="Times New Roman" panose="02020603050405020304" pitchFamily="18" charset="0"/>
              </a:rPr>
              <a:t>Example:</a:t>
            </a:r>
          </a:p>
          <a:p>
            <a:pPr lvl="1" algn="just"/>
            <a:endParaRPr lang="en-US" altLang="en-US" sz="2000" b="1" dirty="0">
              <a:cs typeface="Times New Roman" panose="02020603050405020304" pitchFamily="18" charset="0"/>
            </a:endParaRPr>
          </a:p>
          <a:p>
            <a:pPr marL="914400" lvl="1" indent="-457200" algn="just">
              <a:buFont typeface="+mj-lt"/>
              <a:buAutoNum type="arabicPeriod" startAt="5"/>
            </a:pPr>
            <a:endParaRPr lang="en-US" altLang="en-US" sz="2000" dirty="0">
              <a:cs typeface="Times New Roman" panose="02020603050405020304" pitchFamily="18" charset="0"/>
            </a:endParaRPr>
          </a:p>
          <a:p>
            <a:pPr marL="914400" lvl="1" indent="-457200" algn="just">
              <a:buFont typeface="+mj-lt"/>
              <a:buAutoNum type="arabicPeriod"/>
            </a:pPr>
            <a:endParaRPr lang="en-US" altLang="en-US" sz="2000" dirty="0">
              <a:cs typeface="Times New Roman" panose="02020603050405020304" pitchFamily="18" charset="0"/>
            </a:endParaRPr>
          </a:p>
          <a:p>
            <a:pPr lvl="1" algn="just"/>
            <a:endParaRPr lang="en-US" altLang="en-US" sz="2000" dirty="0">
              <a:solidFill>
                <a:srgbClr val="00B050"/>
              </a:solidFill>
              <a:cs typeface="Times New Roman" panose="02020603050405020304" pitchFamily="18" charset="0"/>
            </a:endParaRPr>
          </a:p>
          <a:p>
            <a:pPr lvl="2" algn="just"/>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lgn="just"/>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lgn="just"/>
            <a:endPar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44CF0EB2-1054-49D9-5F8C-4B2BBCDE1C2B}"/>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125</a:t>
            </a:fld>
            <a:endParaRPr lang="en-IN" sz="1050" b="0" strike="noStrike" spc="-1">
              <a:latin typeface="Times New Roman"/>
            </a:endParaRPr>
          </a:p>
        </p:txBody>
      </p:sp>
      <p:sp>
        <p:nvSpPr>
          <p:cNvPr id="160" name="TextShape 4">
            <a:extLst>
              <a:ext uri="{FF2B5EF4-FFF2-40B4-BE49-F238E27FC236}">
                <a16:creationId xmlns:a16="http://schemas.microsoft.com/office/drawing/2014/main" id="{F51EEAAF-8FA7-FAD0-1C43-3FB1B9F7F0B0}"/>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FAA1CF4F-C9C6-F8D3-6318-6E81570B2B4B}"/>
              </a:ext>
            </a:extLst>
          </p:cNvPr>
          <p:cNvPicPr>
            <a:picLocks noChangeAspect="1"/>
          </p:cNvPicPr>
          <p:nvPr/>
        </p:nvPicPr>
        <p:blipFill>
          <a:blip r:embed="rId2"/>
          <a:stretch>
            <a:fillRect/>
          </a:stretch>
        </p:blipFill>
        <p:spPr>
          <a:xfrm>
            <a:off x="1346268" y="2826327"/>
            <a:ext cx="8450966" cy="2926174"/>
          </a:xfrm>
          <a:prstGeom prst="rect">
            <a:avLst/>
          </a:prstGeom>
        </p:spPr>
      </p:pic>
    </p:spTree>
    <p:extLst>
      <p:ext uri="{BB962C8B-B14F-4D97-AF65-F5344CB8AC3E}">
        <p14:creationId xmlns:p14="http://schemas.microsoft.com/office/powerpoint/2010/main" val="1095723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812CE-EEE5-8CFD-89E4-CF34B9C57475}"/>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5130B61C-BFF7-50ED-575D-807A063E7914}"/>
              </a:ext>
            </a:extLst>
          </p:cNvPr>
          <p:cNvSpPr txBox="1"/>
          <p:nvPr/>
        </p:nvSpPr>
        <p:spPr>
          <a:xfrm>
            <a:off x="1163962" y="371066"/>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PROPERTIES OF RELATIONAL DECOMPOSITIONS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9A8F60EC-0A47-A750-A402-28C01C1E05BF}"/>
              </a:ext>
            </a:extLst>
          </p:cNvPr>
          <p:cNvSpPr txBox="1"/>
          <p:nvPr/>
        </p:nvSpPr>
        <p:spPr>
          <a:xfrm>
            <a:off x="415637" y="1701334"/>
            <a:ext cx="11554690" cy="4340335"/>
          </a:xfrm>
          <a:prstGeom prst="rect">
            <a:avLst/>
          </a:prstGeom>
          <a:noFill/>
          <a:ln>
            <a:noFill/>
          </a:ln>
        </p:spPr>
        <p:txBody>
          <a:bodyPr lIns="0" rIns="0">
            <a:normAutofit lnSpcReduction="10000"/>
          </a:bodyPr>
          <a:lstStyle/>
          <a:p>
            <a:pPr marL="914400" lvl="1" indent="-457200" algn="just">
              <a:buFont typeface="+mj-lt"/>
              <a:buAutoNum type="arabicPeriod" startAt="4"/>
            </a:pPr>
            <a:r>
              <a:rPr lang="en-US" altLang="en-US" sz="2000" b="1" dirty="0">
                <a:cs typeface="Times New Roman" panose="02020603050405020304" pitchFamily="18" charset="0"/>
              </a:rPr>
              <a:t>Testing Binary Decompositions for Lossless Join Property:</a:t>
            </a:r>
          </a:p>
          <a:p>
            <a:pPr marL="914400" lvl="1" indent="-457200" algn="just">
              <a:buFont typeface="Arial" panose="020B0604020202020204" pitchFamily="34" charset="0"/>
              <a:buChar char="•"/>
            </a:pPr>
            <a:r>
              <a:rPr lang="en-US" altLang="en-US" sz="2000" b="1" dirty="0">
                <a:cs typeface="Times New Roman" panose="02020603050405020304" pitchFamily="18" charset="0"/>
              </a:rPr>
              <a:t>Binary Decomposition</a:t>
            </a:r>
            <a:r>
              <a:rPr lang="en-US" altLang="en-US" sz="2000" dirty="0">
                <a:cs typeface="Times New Roman" panose="02020603050405020304" pitchFamily="18" charset="0"/>
              </a:rPr>
              <a:t> : Decomposition of a relation R into two relations.</a:t>
            </a:r>
          </a:p>
          <a:p>
            <a:pPr marL="914400" lvl="1" indent="-457200" algn="just">
              <a:buFont typeface="Arial" panose="020B0604020202020204" pitchFamily="34" charset="0"/>
              <a:buChar char="•"/>
            </a:pPr>
            <a:r>
              <a:rPr lang="en-US" altLang="en-US" sz="2000" b="1" dirty="0">
                <a:cs typeface="Times New Roman" panose="02020603050405020304" pitchFamily="18" charset="0"/>
              </a:rPr>
              <a:t>Property LJ1 (lossless join test for binary decompositions):</a:t>
            </a:r>
          </a:p>
          <a:p>
            <a:pPr lvl="2" algn="just"/>
            <a:r>
              <a:rPr lang="en-US" altLang="en-US" sz="2000" dirty="0">
                <a:cs typeface="Times New Roman" panose="02020603050405020304" pitchFamily="18" charset="0"/>
              </a:rPr>
              <a:t>A decomposition D = {R1, R2} of R has the </a:t>
            </a:r>
            <a:r>
              <a:rPr lang="en-US" altLang="en-US" sz="2000" dirty="0">
                <a:solidFill>
                  <a:srgbClr val="FF0000"/>
                </a:solidFill>
                <a:cs typeface="Times New Roman" panose="02020603050405020304" pitchFamily="18" charset="0"/>
              </a:rPr>
              <a:t>lossless join property </a:t>
            </a:r>
            <a:r>
              <a:rPr lang="en-US" altLang="en-US" sz="2000" dirty="0" err="1">
                <a:cs typeface="Times New Roman" panose="02020603050405020304" pitchFamily="18" charset="0"/>
              </a:rPr>
              <a:t>wrt</a:t>
            </a:r>
            <a:r>
              <a:rPr lang="en-US" altLang="en-US" sz="2000" dirty="0">
                <a:cs typeface="Times New Roman" panose="02020603050405020304" pitchFamily="18" charset="0"/>
              </a:rPr>
              <a:t>. a set of functional dependencies F on R if and only if either</a:t>
            </a:r>
          </a:p>
          <a:p>
            <a:pPr lvl="2" algn="ctr"/>
            <a:r>
              <a:rPr lang="en-US" altLang="en-US" sz="2000" dirty="0">
                <a:cs typeface="Times New Roman" panose="02020603050405020304" pitchFamily="18" charset="0"/>
              </a:rPr>
              <a:t>The </a:t>
            </a:r>
            <a:r>
              <a:rPr lang="en-US" altLang="en-US" sz="2000" dirty="0" err="1">
                <a:cs typeface="Times New Roman" panose="02020603050405020304" pitchFamily="18" charset="0"/>
              </a:rPr>
              <a:t>f.d.</a:t>
            </a:r>
            <a:r>
              <a:rPr lang="en-US" altLang="en-US" sz="2000" dirty="0">
                <a:cs typeface="Times New Roman" panose="02020603050405020304" pitchFamily="18" charset="0"/>
              </a:rPr>
              <a:t> ((R1 ∩ R2) </a:t>
            </a:r>
            <a:r>
              <a:rPr lang="en-US" altLang="en-US" sz="2000" dirty="0">
                <a:solidFill>
                  <a:srgbClr val="000000"/>
                </a:solidFill>
                <a:cs typeface="Tahoma" panose="020B0604030504040204" pitchFamily="34" charset="0"/>
                <a:sym typeface="Wingdings 3" panose="05040102010807070707" pitchFamily="18" charset="2"/>
              </a:rPr>
              <a:t></a:t>
            </a:r>
            <a:r>
              <a:rPr lang="en-US" altLang="en-US" sz="2000" dirty="0">
                <a:cs typeface="Times New Roman" panose="02020603050405020304" pitchFamily="18" charset="0"/>
              </a:rPr>
              <a:t> (R1- R2)) is in F+, or</a:t>
            </a:r>
          </a:p>
          <a:p>
            <a:pPr lvl="2" algn="ctr"/>
            <a:r>
              <a:rPr lang="en-US" altLang="en-US" sz="2000" dirty="0">
                <a:cs typeface="Times New Roman" panose="02020603050405020304" pitchFamily="18" charset="0"/>
              </a:rPr>
              <a:t>The </a:t>
            </a:r>
            <a:r>
              <a:rPr lang="en-US" altLang="en-US" sz="2000" dirty="0" err="1">
                <a:cs typeface="Times New Roman" panose="02020603050405020304" pitchFamily="18" charset="0"/>
              </a:rPr>
              <a:t>f.d.</a:t>
            </a:r>
            <a:r>
              <a:rPr lang="en-US" altLang="en-US" sz="2000" dirty="0">
                <a:cs typeface="Times New Roman" panose="02020603050405020304" pitchFamily="18" charset="0"/>
              </a:rPr>
              <a:t> ((R1 ∩ R2) </a:t>
            </a:r>
            <a:r>
              <a:rPr lang="en-US" altLang="en-US" sz="2000" dirty="0">
                <a:solidFill>
                  <a:srgbClr val="000000"/>
                </a:solidFill>
                <a:cs typeface="Tahoma" panose="020B0604030504040204" pitchFamily="34" charset="0"/>
                <a:sym typeface="Wingdings 3" panose="05040102010807070707" pitchFamily="18" charset="2"/>
              </a:rPr>
              <a:t></a:t>
            </a:r>
            <a:r>
              <a:rPr lang="en-US" altLang="en-US" sz="2000" dirty="0">
                <a:cs typeface="Times New Roman" panose="02020603050405020304" pitchFamily="18" charset="0"/>
              </a:rPr>
              <a:t> (R2 - R1)) is in F+</a:t>
            </a:r>
          </a:p>
          <a:p>
            <a:pPr marL="914400" lvl="1" indent="-457200">
              <a:buFont typeface="+mj-lt"/>
              <a:buAutoNum type="arabicPeriod" startAt="5"/>
            </a:pPr>
            <a:r>
              <a:rPr lang="en-US" altLang="en-US" sz="2000" b="1" dirty="0">
                <a:cs typeface="Times New Roman" panose="02020603050405020304" pitchFamily="18" charset="0"/>
              </a:rPr>
              <a:t>Successive Lossless Join Decomposition</a:t>
            </a:r>
            <a:r>
              <a:rPr lang="en-US" altLang="en-US" sz="2000" dirty="0">
                <a:cs typeface="Times New Roman" panose="02020603050405020304" pitchFamily="18" charset="0"/>
              </a:rPr>
              <a:t>: </a:t>
            </a:r>
          </a:p>
          <a:p>
            <a:pPr marL="1257300" lvl="2" indent="-342900">
              <a:buFont typeface="Arial" panose="020B0604020202020204" pitchFamily="34" charset="0"/>
              <a:buChar char="•"/>
            </a:pPr>
            <a:r>
              <a:rPr lang="en-US" altLang="en-US" sz="2000" b="1" dirty="0">
                <a:cs typeface="Times New Roman" panose="02020603050405020304" pitchFamily="18" charset="0"/>
              </a:rPr>
              <a:t>Claim 2 (Preservation of non-additivity in successive decompositions):</a:t>
            </a:r>
          </a:p>
          <a:p>
            <a:pPr lvl="3"/>
            <a:r>
              <a:rPr lang="en-US" altLang="en-US" sz="2000" dirty="0">
                <a:cs typeface="Times New Roman" panose="02020603050405020304" pitchFamily="18" charset="0"/>
              </a:rPr>
              <a:t>If a decomposition D = {R1, R2, ..., Rm} of R has the lossless (non-additive) join property with respect to a set of functional dependencies F on R, and if a decomposition Di = {Q1, Q2, ..., </a:t>
            </a:r>
            <a:r>
              <a:rPr lang="en-US" altLang="en-US" sz="2000" dirty="0" err="1">
                <a:cs typeface="Times New Roman" panose="02020603050405020304" pitchFamily="18" charset="0"/>
              </a:rPr>
              <a:t>Qk</a:t>
            </a:r>
            <a:r>
              <a:rPr lang="en-US" altLang="en-US" sz="2000" dirty="0">
                <a:cs typeface="Times New Roman" panose="02020603050405020304" pitchFamily="18" charset="0"/>
              </a:rPr>
              <a:t>} of Ri has the lossless (non-additive) join property with respect to the projection of F on Ri, then the decomposition D2 = {R1, R2, ..., Ri-1, Q1, Q2, ..., </a:t>
            </a:r>
            <a:r>
              <a:rPr lang="en-US" altLang="en-US" sz="2000" dirty="0" err="1">
                <a:cs typeface="Times New Roman" panose="02020603050405020304" pitchFamily="18" charset="0"/>
              </a:rPr>
              <a:t>Qk</a:t>
            </a:r>
            <a:r>
              <a:rPr lang="en-US" altLang="en-US" sz="2000" dirty="0">
                <a:cs typeface="Times New Roman" panose="02020603050405020304" pitchFamily="18" charset="0"/>
              </a:rPr>
              <a:t>, Ri+1, ..., Rm} of R has the non-additive join property with respect to F.</a:t>
            </a:r>
          </a:p>
          <a:p>
            <a:pPr lvl="2" algn="just"/>
            <a:endParaRPr lang="en-US" altLang="en-US" sz="2000" dirty="0">
              <a:cs typeface="Times New Roman" panose="02020603050405020304" pitchFamily="18" charset="0"/>
            </a:endParaRPr>
          </a:p>
          <a:p>
            <a:pPr lvl="1" algn="just"/>
            <a:endParaRPr lang="en-US" altLang="en-US" sz="2000" b="1" dirty="0">
              <a:cs typeface="Times New Roman" panose="02020603050405020304" pitchFamily="18" charset="0"/>
            </a:endParaRPr>
          </a:p>
          <a:p>
            <a:pPr marL="914400" lvl="1" indent="-457200" algn="just">
              <a:buFont typeface="+mj-lt"/>
              <a:buAutoNum type="arabicPeriod" startAt="5"/>
            </a:pPr>
            <a:endParaRPr lang="en-US" altLang="en-US" sz="2000" dirty="0">
              <a:cs typeface="Times New Roman" panose="02020603050405020304" pitchFamily="18" charset="0"/>
            </a:endParaRPr>
          </a:p>
          <a:p>
            <a:pPr marL="914400" lvl="1" indent="-457200" algn="just">
              <a:buFont typeface="+mj-lt"/>
              <a:buAutoNum type="arabicPeriod"/>
            </a:pPr>
            <a:endParaRPr lang="en-US" altLang="en-US" sz="2000" dirty="0">
              <a:cs typeface="Times New Roman" panose="02020603050405020304" pitchFamily="18" charset="0"/>
            </a:endParaRPr>
          </a:p>
          <a:p>
            <a:pPr lvl="1" algn="just"/>
            <a:endParaRPr lang="en-US" altLang="en-US" sz="2000" dirty="0">
              <a:solidFill>
                <a:srgbClr val="00B050"/>
              </a:solidFill>
              <a:cs typeface="Times New Roman" panose="02020603050405020304" pitchFamily="18" charset="0"/>
            </a:endParaRPr>
          </a:p>
          <a:p>
            <a:pPr lvl="2" algn="just"/>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lgn="just"/>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371600" lvl="2" indent="-457200" algn="just">
              <a:buFont typeface="+mj-lt"/>
              <a:buAutoNum type="arabicPeriod" startAt="2"/>
            </a:pPr>
            <a:endPar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2" algn="just"/>
            <a:endPar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C5A3C45F-B1E5-E9C1-D670-F2355A84EE50}"/>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126</a:t>
            </a:fld>
            <a:endParaRPr lang="en-IN" sz="1050" b="0" strike="noStrike" spc="-1">
              <a:latin typeface="Times New Roman"/>
            </a:endParaRPr>
          </a:p>
        </p:txBody>
      </p:sp>
      <p:sp>
        <p:nvSpPr>
          <p:cNvPr id="160" name="TextShape 4">
            <a:extLst>
              <a:ext uri="{FF2B5EF4-FFF2-40B4-BE49-F238E27FC236}">
                <a16:creationId xmlns:a16="http://schemas.microsoft.com/office/drawing/2014/main" id="{E2D5D94F-BB94-47C8-75BA-5AEDD72828FA}"/>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38891261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9D8E1-9C2E-1205-A984-D03DF9123826}"/>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3E4AC583-C491-75C4-8B87-D66C31081A1D}"/>
              </a:ext>
            </a:extLst>
          </p:cNvPr>
          <p:cNvSpPr txBox="1"/>
          <p:nvPr/>
        </p:nvSpPr>
        <p:spPr>
          <a:xfrm>
            <a:off x="1226308" y="816331"/>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ALGORITHMS FOR RELATIONAL DATABASE SCHEMA DESIGN</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DC7D5AB2-72FB-8342-008C-48FDD4B0C19E}"/>
              </a:ext>
            </a:extLst>
          </p:cNvPr>
          <p:cNvSpPr txBox="1"/>
          <p:nvPr/>
        </p:nvSpPr>
        <p:spPr>
          <a:xfrm>
            <a:off x="0" y="1867588"/>
            <a:ext cx="11554690" cy="4340335"/>
          </a:xfrm>
          <a:prstGeom prst="rect">
            <a:avLst/>
          </a:prstGeom>
          <a:noFill/>
          <a:ln>
            <a:noFill/>
          </a:ln>
        </p:spPr>
        <p:txBody>
          <a:bodyPr lIns="0" rIns="0">
            <a:normAutofit fontScale="92500"/>
          </a:bodyPr>
          <a:lstStyle/>
          <a:p>
            <a:pPr marL="1257300" lvl="2" indent="-342900" algn="just">
              <a:buFont typeface="Arial" panose="020B0604020202020204" pitchFamily="34" charset="0"/>
              <a:buChar char="•"/>
            </a:pPr>
            <a:r>
              <a:rPr lang="en-US" sz="2600" b="1" u="sng" spc="-1" dirty="0">
                <a:latin typeface="Calibri" panose="020F0502020204030204" pitchFamily="34" charset="0"/>
                <a:ea typeface="Calibri" panose="020F0502020204030204" pitchFamily="34" charset="0"/>
                <a:cs typeface="Calibri" panose="020F0502020204030204" pitchFamily="34" charset="0"/>
              </a:rPr>
              <a:t>Relational Synthesis Algorithm: </a:t>
            </a:r>
          </a:p>
          <a:p>
            <a:pPr marL="1257300" lvl="2" indent="-342900" algn="just">
              <a:buFont typeface="Arial" panose="020B0604020202020204" pitchFamily="34" charset="0"/>
              <a:buChar char="•"/>
            </a:pPr>
            <a:r>
              <a:rPr lang="en-US" sz="2400" b="1" spc="-1" dirty="0">
                <a:latin typeface="Calibri" panose="020F0502020204030204" pitchFamily="34" charset="0"/>
                <a:ea typeface="Calibri" panose="020F0502020204030204" pitchFamily="34" charset="0"/>
                <a:cs typeface="Calibri" panose="020F0502020204030204" pitchFamily="34" charset="0"/>
              </a:rPr>
              <a:t>Goal - </a:t>
            </a:r>
            <a:r>
              <a:rPr lang="en-US" sz="2400" spc="-1" dirty="0">
                <a:latin typeface="Calibri" panose="020F0502020204030204" pitchFamily="34" charset="0"/>
                <a:ea typeface="Calibri" panose="020F0502020204030204" pitchFamily="34" charset="0"/>
                <a:cs typeface="Calibri" panose="020F0502020204030204" pitchFamily="34" charset="0"/>
              </a:rPr>
              <a:t>Relational Synthesis into 3NF with Dependency Preservation.</a:t>
            </a:r>
          </a:p>
          <a:p>
            <a:pPr marL="1257300" lvl="2" indent="-342900" algn="just">
              <a:buFont typeface="Arial" panose="020B0604020202020204" pitchFamily="34" charset="0"/>
              <a:buChar char="•"/>
            </a:pPr>
            <a:r>
              <a:rPr lang="en-US" sz="2400" b="1" spc="-1" dirty="0">
                <a:latin typeface="Calibri" panose="020F0502020204030204" pitchFamily="34" charset="0"/>
                <a:ea typeface="Calibri" panose="020F0502020204030204" pitchFamily="34" charset="0"/>
                <a:cs typeface="Calibri" panose="020F0502020204030204" pitchFamily="34" charset="0"/>
              </a:rPr>
              <a:t>Input - </a:t>
            </a:r>
            <a:r>
              <a:rPr lang="en-US" sz="2400" spc="-1" dirty="0">
                <a:latin typeface="Calibri" panose="020F0502020204030204" pitchFamily="34" charset="0"/>
                <a:ea typeface="Calibri" panose="020F0502020204030204" pitchFamily="34" charset="0"/>
                <a:cs typeface="Calibri" panose="020F0502020204030204" pitchFamily="34" charset="0"/>
              </a:rPr>
              <a:t>A universal relation R and a set of functional dependencies F on the attributes of R.</a:t>
            </a:r>
          </a:p>
          <a:p>
            <a:pPr marL="1257300" lvl="2" indent="-342900" algn="just">
              <a:buFont typeface="Arial" panose="020B0604020202020204" pitchFamily="34" charset="0"/>
              <a:buChar char="•"/>
            </a:pPr>
            <a:r>
              <a:rPr lang="en-US" sz="2400" b="1" spc="-1" dirty="0">
                <a:latin typeface="Calibri" panose="020F0502020204030204" pitchFamily="34" charset="0"/>
                <a:ea typeface="Calibri" panose="020F0502020204030204" pitchFamily="34" charset="0"/>
                <a:cs typeface="Calibri" panose="020F0502020204030204" pitchFamily="34" charset="0"/>
              </a:rPr>
              <a:t>Algorithm Steps – </a:t>
            </a:r>
          </a:p>
          <a:p>
            <a:pPr marL="1828800" lvl="3" indent="-457200" algn="just">
              <a:buFont typeface="+mj-lt"/>
              <a:buAutoNum type="arabicPeriod"/>
            </a:pPr>
            <a:r>
              <a:rPr lang="en-US" sz="2400" spc="-1" dirty="0">
                <a:latin typeface="Calibri" panose="020F0502020204030204" pitchFamily="34" charset="0"/>
                <a:ea typeface="Calibri" panose="020F0502020204030204" pitchFamily="34" charset="0"/>
                <a:cs typeface="Calibri" panose="020F0502020204030204" pitchFamily="34" charset="0"/>
              </a:rPr>
              <a:t>Find a minimal cover G for F.</a:t>
            </a:r>
          </a:p>
          <a:p>
            <a:pPr marL="1828800" lvl="3" indent="-457200" algn="just">
              <a:buFont typeface="+mj-lt"/>
              <a:buAutoNum type="arabicPeriod"/>
            </a:pPr>
            <a:r>
              <a:rPr lang="en-US" sz="2400" spc="-1" dirty="0">
                <a:latin typeface="Calibri" panose="020F0502020204030204" pitchFamily="34" charset="0"/>
                <a:ea typeface="Calibri" panose="020F0502020204030204" pitchFamily="34" charset="0"/>
                <a:cs typeface="Calibri" panose="020F0502020204030204" pitchFamily="34" charset="0"/>
              </a:rPr>
              <a:t>For each left-hand-side X of a functional dependency that appears in G, create a relation schema in D with attributes {X υ {A1} υ {A2} ... υ {Ak}}, where X </a:t>
            </a:r>
            <a:r>
              <a:rPr lang="en-US" altLang="en-US" sz="2400" dirty="0">
                <a:solidFill>
                  <a:srgbClr val="000000"/>
                </a:solidFill>
                <a:cs typeface="Tahoma" panose="020B0604030504040204" pitchFamily="34" charset="0"/>
                <a:sym typeface="Wingdings 3" panose="05040102010807070707" pitchFamily="18" charset="2"/>
              </a:rPr>
              <a:t></a:t>
            </a:r>
            <a:r>
              <a:rPr lang="en-US" sz="2400" spc="-1" dirty="0">
                <a:latin typeface="Calibri" panose="020F0502020204030204" pitchFamily="34" charset="0"/>
                <a:ea typeface="Calibri" panose="020F0502020204030204" pitchFamily="34" charset="0"/>
                <a:cs typeface="Calibri" panose="020F0502020204030204" pitchFamily="34" charset="0"/>
              </a:rPr>
              <a:t> A1, X </a:t>
            </a:r>
            <a:r>
              <a:rPr lang="en-US" altLang="en-US" sz="2400" dirty="0">
                <a:solidFill>
                  <a:srgbClr val="000000"/>
                </a:solidFill>
                <a:cs typeface="Tahoma" panose="020B0604030504040204" pitchFamily="34" charset="0"/>
                <a:sym typeface="Wingdings 3" panose="05040102010807070707" pitchFamily="18" charset="2"/>
              </a:rPr>
              <a:t></a:t>
            </a:r>
            <a:r>
              <a:rPr lang="en-US" sz="2400" spc="-1" dirty="0">
                <a:latin typeface="Calibri" panose="020F0502020204030204" pitchFamily="34" charset="0"/>
                <a:ea typeface="Calibri" panose="020F0502020204030204" pitchFamily="34" charset="0"/>
                <a:cs typeface="Calibri" panose="020F0502020204030204" pitchFamily="34" charset="0"/>
              </a:rPr>
              <a:t> A2, ..., X </a:t>
            </a:r>
            <a:r>
              <a:rPr lang="en-US" altLang="en-US" sz="2400" dirty="0">
                <a:solidFill>
                  <a:srgbClr val="000000"/>
                </a:solidFill>
                <a:cs typeface="Tahoma" panose="020B0604030504040204" pitchFamily="34" charset="0"/>
                <a:sym typeface="Wingdings 3" panose="05040102010807070707" pitchFamily="18" charset="2"/>
              </a:rPr>
              <a:t></a:t>
            </a:r>
            <a:r>
              <a:rPr lang="en-US" sz="2400" spc="-1" dirty="0">
                <a:latin typeface="Calibri" panose="020F0502020204030204" pitchFamily="34" charset="0"/>
                <a:ea typeface="Calibri" panose="020F0502020204030204" pitchFamily="34" charset="0"/>
                <a:cs typeface="Calibri" panose="020F0502020204030204" pitchFamily="34" charset="0"/>
              </a:rPr>
              <a:t> Ak are the only dependencies in G with X as left-hand-side (X is the key of this relation) </a:t>
            </a:r>
          </a:p>
          <a:p>
            <a:pPr marL="1828800" lvl="3" indent="-457200" algn="just">
              <a:buFont typeface="+mj-lt"/>
              <a:buAutoNum type="arabicPeriod"/>
            </a:pPr>
            <a:r>
              <a:rPr lang="en-US" sz="2400" spc="-1" dirty="0">
                <a:latin typeface="Calibri" panose="020F0502020204030204" pitchFamily="34" charset="0"/>
                <a:ea typeface="Calibri" panose="020F0502020204030204" pitchFamily="34" charset="0"/>
                <a:cs typeface="Calibri" panose="020F0502020204030204" pitchFamily="34" charset="0"/>
              </a:rPr>
              <a:t>Place any remaining attributes (that have not been placed in any relation) in a single relation schema to ensure the attribute preservation property.</a:t>
            </a:r>
          </a:p>
          <a:p>
            <a:pPr marL="1371600" lvl="2" indent="-457200" algn="just">
              <a:buFont typeface="Arial" panose="020B0604020202020204" pitchFamily="34" charset="0"/>
              <a:buChar char="•"/>
            </a:pPr>
            <a:r>
              <a:rPr lang="en-US" sz="2400" b="1" spc="-1" dirty="0">
                <a:latin typeface="Calibri" panose="020F0502020204030204" pitchFamily="34" charset="0"/>
                <a:ea typeface="Calibri" panose="020F0502020204030204" pitchFamily="34" charset="0"/>
                <a:cs typeface="Calibri" panose="020F0502020204030204" pitchFamily="34" charset="0"/>
              </a:rPr>
              <a:t>Claim – </a:t>
            </a:r>
            <a:r>
              <a:rPr lang="en-US" sz="2400" spc="-1" dirty="0">
                <a:latin typeface="Calibri" panose="020F0502020204030204" pitchFamily="34" charset="0"/>
                <a:ea typeface="Calibri" panose="020F0502020204030204" pitchFamily="34" charset="0"/>
                <a:cs typeface="Calibri" panose="020F0502020204030204" pitchFamily="34" charset="0"/>
              </a:rPr>
              <a:t>Every relation schema created by this algorithm is in 3NF. </a:t>
            </a:r>
          </a:p>
        </p:txBody>
      </p:sp>
      <p:sp>
        <p:nvSpPr>
          <p:cNvPr id="159" name="TextShape 3">
            <a:extLst>
              <a:ext uri="{FF2B5EF4-FFF2-40B4-BE49-F238E27FC236}">
                <a16:creationId xmlns:a16="http://schemas.microsoft.com/office/drawing/2014/main" id="{E7FE5CC3-58F6-8286-793F-440F515C9CA8}"/>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127</a:t>
            </a:fld>
            <a:endParaRPr lang="en-IN" sz="1050" b="0" strike="noStrike" spc="-1">
              <a:latin typeface="Times New Roman"/>
            </a:endParaRPr>
          </a:p>
        </p:txBody>
      </p:sp>
      <p:sp>
        <p:nvSpPr>
          <p:cNvPr id="160" name="TextShape 4">
            <a:extLst>
              <a:ext uri="{FF2B5EF4-FFF2-40B4-BE49-F238E27FC236}">
                <a16:creationId xmlns:a16="http://schemas.microsoft.com/office/drawing/2014/main" id="{B4510438-9D81-FF74-0CFB-CE00C4DEC3BC}"/>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8084929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3FA89-EABE-21B6-AEDD-A916623CBC39}"/>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3C1267C8-BE28-7920-8F70-10FE151FE70E}"/>
              </a:ext>
            </a:extLst>
          </p:cNvPr>
          <p:cNvSpPr txBox="1"/>
          <p:nvPr/>
        </p:nvSpPr>
        <p:spPr>
          <a:xfrm>
            <a:off x="1226308" y="816331"/>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ALGORITHMS FOR RELATIONAL DATABASE SCHEMA DESIGN</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300088EC-3498-E1EB-18B0-1AB40D526BF4}"/>
              </a:ext>
            </a:extLst>
          </p:cNvPr>
          <p:cNvSpPr txBox="1"/>
          <p:nvPr/>
        </p:nvSpPr>
        <p:spPr>
          <a:xfrm>
            <a:off x="0" y="1867588"/>
            <a:ext cx="11554690" cy="4340335"/>
          </a:xfrm>
          <a:prstGeom prst="rect">
            <a:avLst/>
          </a:prstGeom>
          <a:noFill/>
          <a:ln>
            <a:noFill/>
          </a:ln>
        </p:spPr>
        <p:txBody>
          <a:bodyPr lIns="0" rIns="0">
            <a:normAutofit/>
          </a:bodyPr>
          <a:lstStyle/>
          <a:p>
            <a:pPr marL="1257300" lvl="2" indent="-342900" algn="just">
              <a:buFont typeface="Arial" panose="020B0604020202020204" pitchFamily="34" charset="0"/>
              <a:buChar char="•"/>
            </a:pPr>
            <a:r>
              <a:rPr lang="en-US" sz="2400" b="1" u="sng" spc="-1" dirty="0">
                <a:latin typeface="Calibri" panose="020F0502020204030204" pitchFamily="34" charset="0"/>
                <a:ea typeface="Calibri" panose="020F0502020204030204" pitchFamily="34" charset="0"/>
                <a:cs typeface="Calibri" panose="020F0502020204030204" pitchFamily="34" charset="0"/>
              </a:rPr>
              <a:t>Relational Synthesis Algorithm: </a:t>
            </a:r>
          </a:p>
          <a:p>
            <a:pPr lvl="3" algn="just"/>
            <a:r>
              <a:rPr lang="en-US" sz="2000" b="1" u="sng" spc="-1" dirty="0">
                <a:latin typeface="Calibri" panose="020F0502020204030204" pitchFamily="34" charset="0"/>
                <a:ea typeface="Calibri" panose="020F0502020204030204" pitchFamily="34" charset="0"/>
                <a:cs typeface="Calibri" panose="020F0502020204030204" pitchFamily="34" charset="0"/>
              </a:rPr>
              <a:t>Example</a:t>
            </a:r>
            <a:r>
              <a:rPr lang="en-US" sz="2000" spc="-1" dirty="0">
                <a:latin typeface="Calibri" panose="020F0502020204030204" pitchFamily="34" charset="0"/>
                <a:ea typeface="Calibri" panose="020F0502020204030204" pitchFamily="34" charset="0"/>
                <a:cs typeface="Calibri" panose="020F0502020204030204" pitchFamily="34" charset="0"/>
              </a:rPr>
              <a:t> :</a:t>
            </a: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45973528-33FD-4D4E-3DB5-023DB6A62F34}"/>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128</a:t>
            </a:fld>
            <a:endParaRPr lang="en-IN" sz="1050" b="0" strike="noStrike" spc="-1">
              <a:latin typeface="Times New Roman"/>
            </a:endParaRPr>
          </a:p>
        </p:txBody>
      </p:sp>
      <p:sp>
        <p:nvSpPr>
          <p:cNvPr id="160" name="TextShape 4">
            <a:extLst>
              <a:ext uri="{FF2B5EF4-FFF2-40B4-BE49-F238E27FC236}">
                <a16:creationId xmlns:a16="http://schemas.microsoft.com/office/drawing/2014/main" id="{C25DB494-6DCE-566F-DB8D-64F8DAA76D3A}"/>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369F51D1-EA84-8522-76CE-DDBF9BD6B5E8}"/>
              </a:ext>
            </a:extLst>
          </p:cNvPr>
          <p:cNvPicPr>
            <a:picLocks noChangeAspect="1"/>
          </p:cNvPicPr>
          <p:nvPr/>
        </p:nvPicPr>
        <p:blipFill>
          <a:blip r:embed="rId2"/>
          <a:stretch>
            <a:fillRect/>
          </a:stretch>
        </p:blipFill>
        <p:spPr>
          <a:xfrm>
            <a:off x="1485077" y="2655531"/>
            <a:ext cx="5591955" cy="3029373"/>
          </a:xfrm>
          <a:prstGeom prst="rect">
            <a:avLst/>
          </a:prstGeom>
        </p:spPr>
      </p:pic>
    </p:spTree>
    <p:extLst>
      <p:ext uri="{BB962C8B-B14F-4D97-AF65-F5344CB8AC3E}">
        <p14:creationId xmlns:p14="http://schemas.microsoft.com/office/powerpoint/2010/main" val="15730012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E0805-5460-B09B-09A0-53AEC7BEB162}"/>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C205F419-4DEC-CC5C-E20E-3732EB9535E1}"/>
              </a:ext>
            </a:extLst>
          </p:cNvPr>
          <p:cNvSpPr txBox="1"/>
          <p:nvPr/>
        </p:nvSpPr>
        <p:spPr>
          <a:xfrm>
            <a:off x="1226308" y="816331"/>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ALGORITHMS FOR RELATIONAL DATABASE SCHEMA DESIGN</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F896C6B4-F0B7-7222-7734-D98FA90247EB}"/>
              </a:ext>
            </a:extLst>
          </p:cNvPr>
          <p:cNvSpPr txBox="1"/>
          <p:nvPr/>
        </p:nvSpPr>
        <p:spPr>
          <a:xfrm>
            <a:off x="0" y="1867588"/>
            <a:ext cx="11554690" cy="4340335"/>
          </a:xfrm>
          <a:prstGeom prst="rect">
            <a:avLst/>
          </a:prstGeom>
          <a:noFill/>
          <a:ln>
            <a:noFill/>
          </a:ln>
        </p:spPr>
        <p:txBody>
          <a:bodyPr lIns="0" rIns="0">
            <a:normAutofit/>
          </a:bodyPr>
          <a:lstStyle/>
          <a:p>
            <a:pPr marL="1257300" lvl="2" indent="-342900" algn="just">
              <a:buFont typeface="Arial" panose="020B0604020202020204" pitchFamily="34" charset="0"/>
              <a:buChar char="•"/>
            </a:pPr>
            <a:r>
              <a:rPr lang="en-US" sz="2400" b="1" u="sng" spc="-1" dirty="0">
                <a:latin typeface="Calibri" panose="020F0502020204030204" pitchFamily="34" charset="0"/>
                <a:ea typeface="Calibri" panose="020F0502020204030204" pitchFamily="34" charset="0"/>
                <a:cs typeface="Calibri" panose="020F0502020204030204" pitchFamily="34" charset="0"/>
              </a:rPr>
              <a:t>Relational Synthesis Algorithm: </a:t>
            </a:r>
          </a:p>
          <a:p>
            <a:pPr lvl="3" algn="just"/>
            <a:r>
              <a:rPr lang="en-US" sz="2000" b="1" u="sng" spc="-1" dirty="0">
                <a:latin typeface="Calibri" panose="020F0502020204030204" pitchFamily="34" charset="0"/>
                <a:ea typeface="Calibri" panose="020F0502020204030204" pitchFamily="34" charset="0"/>
                <a:cs typeface="Calibri" panose="020F0502020204030204" pitchFamily="34" charset="0"/>
              </a:rPr>
              <a:t>Example</a:t>
            </a:r>
            <a:r>
              <a:rPr lang="en-US" sz="2000" spc="-1" dirty="0">
                <a:latin typeface="Calibri" panose="020F0502020204030204" pitchFamily="34" charset="0"/>
                <a:ea typeface="Calibri" panose="020F0502020204030204" pitchFamily="34" charset="0"/>
                <a:cs typeface="Calibri" panose="020F0502020204030204" pitchFamily="34" charset="0"/>
              </a:rPr>
              <a:t> :</a:t>
            </a: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8B80A8D7-EF61-82A7-505D-E0209E7EF965}"/>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129</a:t>
            </a:fld>
            <a:endParaRPr lang="en-IN" sz="1050" b="0" strike="noStrike" spc="-1">
              <a:latin typeface="Times New Roman"/>
            </a:endParaRPr>
          </a:p>
        </p:txBody>
      </p:sp>
      <p:sp>
        <p:nvSpPr>
          <p:cNvPr id="160" name="TextShape 4">
            <a:extLst>
              <a:ext uri="{FF2B5EF4-FFF2-40B4-BE49-F238E27FC236}">
                <a16:creationId xmlns:a16="http://schemas.microsoft.com/office/drawing/2014/main" id="{DE60EF84-5E66-B452-BC0D-C4DECA19EA2B}"/>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4" name="Picture 3">
            <a:extLst>
              <a:ext uri="{FF2B5EF4-FFF2-40B4-BE49-F238E27FC236}">
                <a16:creationId xmlns:a16="http://schemas.microsoft.com/office/drawing/2014/main" id="{AF88B787-2E0B-CA72-AAAA-D6EAE338C34C}"/>
              </a:ext>
            </a:extLst>
          </p:cNvPr>
          <p:cNvPicPr>
            <a:picLocks noChangeAspect="1"/>
          </p:cNvPicPr>
          <p:nvPr/>
        </p:nvPicPr>
        <p:blipFill>
          <a:blip r:embed="rId2"/>
          <a:stretch>
            <a:fillRect/>
          </a:stretch>
        </p:blipFill>
        <p:spPr>
          <a:xfrm>
            <a:off x="2516762" y="2436870"/>
            <a:ext cx="5254019" cy="3604799"/>
          </a:xfrm>
          <a:prstGeom prst="rect">
            <a:avLst/>
          </a:prstGeom>
        </p:spPr>
      </p:pic>
    </p:spTree>
    <p:extLst>
      <p:ext uri="{BB962C8B-B14F-4D97-AF65-F5344CB8AC3E}">
        <p14:creationId xmlns:p14="http://schemas.microsoft.com/office/powerpoint/2010/main" val="2106021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D8770-99F0-046E-B4C5-568DC2A7D63E}"/>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F5B06FE1-622B-EF37-9283-8AAA8575A082}"/>
              </a:ext>
            </a:extLst>
          </p:cNvPr>
          <p:cNvSpPr txBox="1"/>
          <p:nvPr/>
        </p:nvSpPr>
        <p:spPr>
          <a:xfrm>
            <a:off x="1097280" y="869830"/>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DATABASE DESIGN: Informal Design Guidelines for Relation Schemas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13D89EDF-2A33-B9EA-6E49-0C5885A8868C}"/>
              </a:ext>
            </a:extLst>
          </p:cNvPr>
          <p:cNvSpPr txBox="1"/>
          <p:nvPr/>
        </p:nvSpPr>
        <p:spPr>
          <a:xfrm>
            <a:off x="1097280" y="1845720"/>
            <a:ext cx="10058040" cy="4023000"/>
          </a:xfrm>
          <a:prstGeom prst="rect">
            <a:avLst/>
          </a:prstGeom>
          <a:noFill/>
          <a:ln>
            <a:noFill/>
          </a:ln>
        </p:spPr>
        <p:txBody>
          <a:bodyPr lIns="0" rIns="0">
            <a:normAutofit/>
          </a:bodyPr>
          <a:lstStyle/>
          <a:p>
            <a:pPr marL="285750" indent="-285750" algn="l">
              <a:buFont typeface="Arial" panose="020B0604020202020204" pitchFamily="34" charset="0"/>
              <a:buChar char="•"/>
            </a:pP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Now here, there is one more way to validate the relational schema designed for our </a:t>
            </a:r>
            <a:r>
              <a:rPr lang="en-US" sz="2000" spc="-1" dirty="0" err="1">
                <a:solidFill>
                  <a:srgbClr val="404040"/>
                </a:solidFill>
                <a:latin typeface="Calibri" panose="020F0502020204030204" pitchFamily="34" charset="0"/>
                <a:ea typeface="Calibri" panose="020F0502020204030204" pitchFamily="34" charset="0"/>
                <a:cs typeface="Calibri" panose="020F0502020204030204" pitchFamily="34" charset="0"/>
              </a:rPr>
              <a:t>miniworld</a:t>
            </a: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 in a more formal approach.</a:t>
            </a:r>
          </a:p>
          <a:p>
            <a:pPr marL="285750" indent="-285750" algn="l">
              <a:buFont typeface="Arial" panose="020B0604020202020204" pitchFamily="34" charset="0"/>
              <a:buChar char="•"/>
            </a:pPr>
            <a:r>
              <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T</a:t>
            </a: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his is done by the introduction of a concept known as </a:t>
            </a:r>
            <a:r>
              <a:rPr lang="en-US" sz="2000" b="1" spc="-1" dirty="0">
                <a:solidFill>
                  <a:srgbClr val="404040"/>
                </a:solidFill>
                <a:latin typeface="Calibri" panose="020F0502020204030204" pitchFamily="34" charset="0"/>
                <a:ea typeface="Calibri" panose="020F0502020204030204" pitchFamily="34" charset="0"/>
                <a:cs typeface="Calibri" panose="020F0502020204030204" pitchFamily="34" charset="0"/>
              </a:rPr>
              <a:t>FUNCTIONAL DEPENDENCIES</a:t>
            </a: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a:t>
            </a:r>
          </a:p>
          <a:p>
            <a:pPr marL="285750" indent="-285750" algn="l">
              <a:buFont typeface="Arial" panose="020B0604020202020204" pitchFamily="34" charset="0"/>
              <a:buChar char="•"/>
            </a:pPr>
            <a:r>
              <a:rPr lang="en-US" sz="2800" b="1" i="1" u="sng"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Ass</a:t>
            </a:r>
            <a:r>
              <a:rPr lang="en-US" sz="2800" b="1" i="1" u="sng" spc="-1" dirty="0">
                <a:solidFill>
                  <a:srgbClr val="404040"/>
                </a:solidFill>
                <a:latin typeface="Calibri" panose="020F0502020204030204" pitchFamily="34" charset="0"/>
                <a:ea typeface="Calibri" panose="020F0502020204030204" pitchFamily="34" charset="0"/>
                <a:cs typeface="Calibri" panose="020F0502020204030204" pitchFamily="34" charset="0"/>
              </a:rPr>
              <a:t>essing the desirability of a collection of relation schemas</a:t>
            </a:r>
          </a:p>
          <a:p>
            <a:pPr marL="285750" indent="-285750" algn="l">
              <a:buFont typeface="Arial" panose="020B0604020202020204" pitchFamily="34" charset="0"/>
              <a:buChar char="•"/>
            </a:pP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Consider the relation schema for the University database that we had seen in previous chapters.</a:t>
            </a:r>
          </a:p>
          <a:p>
            <a:pPr marL="285750" indent="-285750" algn="l">
              <a:buFont typeface="Arial" panose="020B0604020202020204" pitchFamily="34" charset="0"/>
              <a:buChar char="•"/>
            </a:pPr>
            <a:endPar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A145BC44-82FC-B4CF-5E81-8EEA18A07902}"/>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13</a:t>
            </a:fld>
            <a:endParaRPr lang="en-IN" sz="1050" b="0" strike="noStrike" spc="-1">
              <a:latin typeface="Times New Roman"/>
            </a:endParaRPr>
          </a:p>
        </p:txBody>
      </p:sp>
      <p:sp>
        <p:nvSpPr>
          <p:cNvPr id="160" name="TextShape 4">
            <a:extLst>
              <a:ext uri="{FF2B5EF4-FFF2-40B4-BE49-F238E27FC236}">
                <a16:creationId xmlns:a16="http://schemas.microsoft.com/office/drawing/2014/main" id="{2460725B-A409-8226-1F04-8FA94E5B271D}"/>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EE28EB82-4F9A-EDD2-4848-844F2B455F45}"/>
              </a:ext>
            </a:extLst>
          </p:cNvPr>
          <p:cNvPicPr>
            <a:picLocks noChangeAspect="1"/>
          </p:cNvPicPr>
          <p:nvPr/>
        </p:nvPicPr>
        <p:blipFill>
          <a:blip r:embed="rId2"/>
          <a:stretch>
            <a:fillRect/>
          </a:stretch>
        </p:blipFill>
        <p:spPr>
          <a:xfrm>
            <a:off x="4514729" y="3477491"/>
            <a:ext cx="5506558" cy="2890757"/>
          </a:xfrm>
          <a:prstGeom prst="rect">
            <a:avLst/>
          </a:prstGeom>
        </p:spPr>
      </p:pic>
    </p:spTree>
    <p:extLst>
      <p:ext uri="{BB962C8B-B14F-4D97-AF65-F5344CB8AC3E}">
        <p14:creationId xmlns:p14="http://schemas.microsoft.com/office/powerpoint/2010/main" val="30787378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B3C88-6EB1-11C2-5A5E-57511F6FB36D}"/>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50906E45-3B57-88EB-92A0-A2E2412E1F93}"/>
              </a:ext>
            </a:extLst>
          </p:cNvPr>
          <p:cNvSpPr txBox="1"/>
          <p:nvPr/>
        </p:nvSpPr>
        <p:spPr>
          <a:xfrm>
            <a:off x="1226308" y="816331"/>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ALGORITHMS FOR RELATIONAL DATABASE SCHEMA DESIGN</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AA81E2EF-504F-8B83-C0BF-7D73FD44F426}"/>
              </a:ext>
            </a:extLst>
          </p:cNvPr>
          <p:cNvSpPr txBox="1"/>
          <p:nvPr/>
        </p:nvSpPr>
        <p:spPr>
          <a:xfrm>
            <a:off x="0" y="1867588"/>
            <a:ext cx="11554690" cy="4340335"/>
          </a:xfrm>
          <a:prstGeom prst="rect">
            <a:avLst/>
          </a:prstGeom>
          <a:noFill/>
          <a:ln>
            <a:noFill/>
          </a:ln>
        </p:spPr>
        <p:txBody>
          <a:bodyPr lIns="0" rIns="0">
            <a:normAutofit/>
          </a:bodyPr>
          <a:lstStyle/>
          <a:p>
            <a:pPr marL="1257300" lvl="2" indent="-342900" algn="just">
              <a:buFont typeface="Arial" panose="020B0604020202020204" pitchFamily="34" charset="0"/>
              <a:buChar char="•"/>
            </a:pPr>
            <a:r>
              <a:rPr lang="en-US" sz="2400" b="1" u="sng" spc="-1" dirty="0">
                <a:latin typeface="Calibri" panose="020F0502020204030204" pitchFamily="34" charset="0"/>
                <a:ea typeface="Calibri" panose="020F0502020204030204" pitchFamily="34" charset="0"/>
                <a:cs typeface="Calibri" panose="020F0502020204030204" pitchFamily="34" charset="0"/>
              </a:rPr>
              <a:t>Relational Synthesis Algorithm: </a:t>
            </a:r>
          </a:p>
          <a:p>
            <a:pPr lvl="3" algn="just"/>
            <a:r>
              <a:rPr lang="en-US" sz="2000" b="1" u="sng" spc="-1" dirty="0">
                <a:latin typeface="Calibri" panose="020F0502020204030204" pitchFamily="34" charset="0"/>
                <a:ea typeface="Calibri" panose="020F0502020204030204" pitchFamily="34" charset="0"/>
                <a:cs typeface="Calibri" panose="020F0502020204030204" pitchFamily="34" charset="0"/>
              </a:rPr>
              <a:t>Example</a:t>
            </a:r>
            <a:r>
              <a:rPr lang="en-US" sz="2000" spc="-1" dirty="0">
                <a:latin typeface="Calibri" panose="020F0502020204030204" pitchFamily="34" charset="0"/>
                <a:ea typeface="Calibri" panose="020F0502020204030204" pitchFamily="34" charset="0"/>
                <a:cs typeface="Calibri" panose="020F0502020204030204" pitchFamily="34" charset="0"/>
              </a:rPr>
              <a:t> :</a:t>
            </a: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75B533DE-B53D-4975-FDED-6B6D1A566DC0}"/>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130</a:t>
            </a:fld>
            <a:endParaRPr lang="en-IN" sz="1050" b="0" strike="noStrike" spc="-1">
              <a:latin typeface="Times New Roman"/>
            </a:endParaRPr>
          </a:p>
        </p:txBody>
      </p:sp>
      <p:sp>
        <p:nvSpPr>
          <p:cNvPr id="160" name="TextShape 4">
            <a:extLst>
              <a:ext uri="{FF2B5EF4-FFF2-40B4-BE49-F238E27FC236}">
                <a16:creationId xmlns:a16="http://schemas.microsoft.com/office/drawing/2014/main" id="{07576F21-DBE0-ECD9-08D1-B54827F348C5}"/>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CEB951BB-5E86-D612-7B42-0A2FB040A381}"/>
              </a:ext>
            </a:extLst>
          </p:cNvPr>
          <p:cNvPicPr>
            <a:picLocks noChangeAspect="1"/>
          </p:cNvPicPr>
          <p:nvPr/>
        </p:nvPicPr>
        <p:blipFill>
          <a:blip r:embed="rId2"/>
          <a:stretch>
            <a:fillRect/>
          </a:stretch>
        </p:blipFill>
        <p:spPr>
          <a:xfrm>
            <a:off x="2085802" y="2671993"/>
            <a:ext cx="6301506" cy="3619147"/>
          </a:xfrm>
          <a:prstGeom prst="rect">
            <a:avLst/>
          </a:prstGeom>
        </p:spPr>
      </p:pic>
    </p:spTree>
    <p:extLst>
      <p:ext uri="{BB962C8B-B14F-4D97-AF65-F5344CB8AC3E}">
        <p14:creationId xmlns:p14="http://schemas.microsoft.com/office/powerpoint/2010/main" val="23168484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283CA-C0B1-797C-8958-053A36DFD90C}"/>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DFDC5CAD-74BC-F710-B019-DAF3C38E899E}"/>
              </a:ext>
            </a:extLst>
          </p:cNvPr>
          <p:cNvSpPr txBox="1"/>
          <p:nvPr/>
        </p:nvSpPr>
        <p:spPr>
          <a:xfrm>
            <a:off x="1226308" y="816331"/>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ALGORITHMS FOR RELATIONAL DATABASE SCHEMA DESIGN</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DA0D4338-B794-3D57-2DD8-A5FA23DC0F4C}"/>
              </a:ext>
            </a:extLst>
          </p:cNvPr>
          <p:cNvSpPr txBox="1"/>
          <p:nvPr/>
        </p:nvSpPr>
        <p:spPr>
          <a:xfrm>
            <a:off x="0" y="1867588"/>
            <a:ext cx="11554690" cy="4340335"/>
          </a:xfrm>
          <a:prstGeom prst="rect">
            <a:avLst/>
          </a:prstGeom>
          <a:noFill/>
          <a:ln>
            <a:noFill/>
          </a:ln>
        </p:spPr>
        <p:txBody>
          <a:bodyPr lIns="0" rIns="0">
            <a:normAutofit/>
          </a:bodyPr>
          <a:lstStyle/>
          <a:p>
            <a:pPr marL="1257300" lvl="2" indent="-342900" algn="just">
              <a:buFont typeface="Arial" panose="020B0604020202020204" pitchFamily="34" charset="0"/>
              <a:buChar char="•"/>
            </a:pPr>
            <a:r>
              <a:rPr lang="en-US" sz="2400" b="1" u="sng" spc="-1" dirty="0">
                <a:latin typeface="Calibri" panose="020F0502020204030204" pitchFamily="34" charset="0"/>
                <a:ea typeface="Calibri" panose="020F0502020204030204" pitchFamily="34" charset="0"/>
                <a:cs typeface="Calibri" panose="020F0502020204030204" pitchFamily="34" charset="0"/>
              </a:rPr>
              <a:t>Relational Synthesis Algorithm: </a:t>
            </a:r>
          </a:p>
          <a:p>
            <a:pPr lvl="3" algn="just"/>
            <a:r>
              <a:rPr lang="en-US" sz="2000" b="1" u="sng" spc="-1" dirty="0">
                <a:latin typeface="Calibri" panose="020F0502020204030204" pitchFamily="34" charset="0"/>
                <a:ea typeface="Calibri" panose="020F0502020204030204" pitchFamily="34" charset="0"/>
                <a:cs typeface="Calibri" panose="020F0502020204030204" pitchFamily="34" charset="0"/>
              </a:rPr>
              <a:t>Example</a:t>
            </a:r>
            <a:r>
              <a:rPr lang="en-US" sz="2000" spc="-1" dirty="0">
                <a:latin typeface="Calibri" panose="020F0502020204030204" pitchFamily="34" charset="0"/>
                <a:ea typeface="Calibri" panose="020F0502020204030204" pitchFamily="34" charset="0"/>
                <a:cs typeface="Calibri" panose="020F0502020204030204" pitchFamily="34" charset="0"/>
              </a:rPr>
              <a:t> :</a:t>
            </a: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C835C0AE-0E15-F86C-E1F7-106B4A41DF49}"/>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131</a:t>
            </a:fld>
            <a:endParaRPr lang="en-IN" sz="1050" b="0" strike="noStrike" spc="-1">
              <a:latin typeface="Times New Roman"/>
            </a:endParaRPr>
          </a:p>
        </p:txBody>
      </p:sp>
      <p:sp>
        <p:nvSpPr>
          <p:cNvPr id="160" name="TextShape 4">
            <a:extLst>
              <a:ext uri="{FF2B5EF4-FFF2-40B4-BE49-F238E27FC236}">
                <a16:creationId xmlns:a16="http://schemas.microsoft.com/office/drawing/2014/main" id="{F3FF8DAC-6F34-C01B-10A5-3CA3A0665332}"/>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4" name="Picture 3">
            <a:extLst>
              <a:ext uri="{FF2B5EF4-FFF2-40B4-BE49-F238E27FC236}">
                <a16:creationId xmlns:a16="http://schemas.microsoft.com/office/drawing/2014/main" id="{56157A94-5E3D-AF38-2E17-FC6799BE3DC2}"/>
              </a:ext>
            </a:extLst>
          </p:cNvPr>
          <p:cNvPicPr>
            <a:picLocks noChangeAspect="1"/>
          </p:cNvPicPr>
          <p:nvPr/>
        </p:nvPicPr>
        <p:blipFill>
          <a:blip r:embed="rId2"/>
          <a:stretch>
            <a:fillRect/>
          </a:stretch>
        </p:blipFill>
        <p:spPr>
          <a:xfrm>
            <a:off x="1226308" y="2856917"/>
            <a:ext cx="8462392" cy="2053829"/>
          </a:xfrm>
          <a:prstGeom prst="rect">
            <a:avLst/>
          </a:prstGeom>
        </p:spPr>
      </p:pic>
    </p:spTree>
    <p:extLst>
      <p:ext uri="{BB962C8B-B14F-4D97-AF65-F5344CB8AC3E}">
        <p14:creationId xmlns:p14="http://schemas.microsoft.com/office/powerpoint/2010/main" val="22048173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E3513-9450-50ED-DC12-C61B9C3FCAB4}"/>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743B84F2-7084-1977-FA17-7645FD22446A}"/>
              </a:ext>
            </a:extLst>
          </p:cNvPr>
          <p:cNvSpPr txBox="1"/>
          <p:nvPr/>
        </p:nvSpPr>
        <p:spPr>
          <a:xfrm>
            <a:off x="1226308" y="816331"/>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ALGORITHMS FOR RELATIONAL DATABASE SCHEMA DESIGN</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DBCA9F66-1135-C9CA-7655-AFF046661163}"/>
              </a:ext>
            </a:extLst>
          </p:cNvPr>
          <p:cNvSpPr txBox="1"/>
          <p:nvPr/>
        </p:nvSpPr>
        <p:spPr>
          <a:xfrm>
            <a:off x="0" y="1867588"/>
            <a:ext cx="11554690" cy="4340335"/>
          </a:xfrm>
          <a:prstGeom prst="rect">
            <a:avLst/>
          </a:prstGeom>
          <a:noFill/>
          <a:ln>
            <a:noFill/>
          </a:ln>
        </p:spPr>
        <p:txBody>
          <a:bodyPr lIns="0" rIns="0">
            <a:normAutofit/>
          </a:bodyPr>
          <a:lstStyle/>
          <a:p>
            <a:pPr marL="1257300" lvl="2" indent="-342900" algn="just">
              <a:buFont typeface="Arial" panose="020B0604020202020204" pitchFamily="34" charset="0"/>
              <a:buChar char="•"/>
            </a:pPr>
            <a:r>
              <a:rPr lang="en-US" sz="2400" b="1" u="sng" spc="-1" dirty="0">
                <a:latin typeface="Calibri" panose="020F0502020204030204" pitchFamily="34" charset="0"/>
                <a:ea typeface="Calibri" panose="020F0502020204030204" pitchFamily="34" charset="0"/>
                <a:cs typeface="Calibri" panose="020F0502020204030204" pitchFamily="34" charset="0"/>
              </a:rPr>
              <a:t>Relational Synthesis Algorithm: </a:t>
            </a:r>
          </a:p>
          <a:p>
            <a:pPr lvl="3" algn="just"/>
            <a:r>
              <a:rPr lang="en-US" sz="2000" b="1" u="sng" spc="-1" dirty="0">
                <a:latin typeface="Calibri" panose="020F0502020204030204" pitchFamily="34" charset="0"/>
                <a:ea typeface="Calibri" panose="020F0502020204030204" pitchFamily="34" charset="0"/>
                <a:cs typeface="Calibri" panose="020F0502020204030204" pitchFamily="34" charset="0"/>
              </a:rPr>
              <a:t>Example</a:t>
            </a:r>
            <a:r>
              <a:rPr lang="en-US" sz="2000" spc="-1" dirty="0">
                <a:latin typeface="Calibri" panose="020F0502020204030204" pitchFamily="34" charset="0"/>
                <a:ea typeface="Calibri" panose="020F0502020204030204" pitchFamily="34" charset="0"/>
                <a:cs typeface="Calibri" panose="020F0502020204030204" pitchFamily="34" charset="0"/>
              </a:rPr>
              <a:t> :</a:t>
            </a: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56D2EF32-1392-FFDD-B308-878FCCD83BB1}"/>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132</a:t>
            </a:fld>
            <a:endParaRPr lang="en-IN" sz="1050" b="0" strike="noStrike" spc="-1">
              <a:latin typeface="Times New Roman"/>
            </a:endParaRPr>
          </a:p>
        </p:txBody>
      </p:sp>
      <p:sp>
        <p:nvSpPr>
          <p:cNvPr id="160" name="TextShape 4">
            <a:extLst>
              <a:ext uri="{FF2B5EF4-FFF2-40B4-BE49-F238E27FC236}">
                <a16:creationId xmlns:a16="http://schemas.microsoft.com/office/drawing/2014/main" id="{654550DC-48B2-C65C-632F-7EF3CD421006}"/>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9E8A1AB7-5B01-EE2F-9545-43E1D4144FEE}"/>
              </a:ext>
            </a:extLst>
          </p:cNvPr>
          <p:cNvPicPr>
            <a:picLocks noChangeAspect="1"/>
          </p:cNvPicPr>
          <p:nvPr/>
        </p:nvPicPr>
        <p:blipFill>
          <a:blip r:embed="rId2"/>
          <a:stretch>
            <a:fillRect/>
          </a:stretch>
        </p:blipFill>
        <p:spPr>
          <a:xfrm>
            <a:off x="2660074" y="2301185"/>
            <a:ext cx="5223416" cy="3662121"/>
          </a:xfrm>
          <a:prstGeom prst="rect">
            <a:avLst/>
          </a:prstGeom>
        </p:spPr>
      </p:pic>
    </p:spTree>
    <p:extLst>
      <p:ext uri="{BB962C8B-B14F-4D97-AF65-F5344CB8AC3E}">
        <p14:creationId xmlns:p14="http://schemas.microsoft.com/office/powerpoint/2010/main" val="26637637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C976E-CDD3-12DD-CD0E-DC365BFD3A38}"/>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DD491F34-0BFC-B9F0-EC3B-E9A6489512B6}"/>
              </a:ext>
            </a:extLst>
          </p:cNvPr>
          <p:cNvSpPr txBox="1"/>
          <p:nvPr/>
        </p:nvSpPr>
        <p:spPr>
          <a:xfrm>
            <a:off x="1226308" y="816331"/>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ALGORITHMS FOR RELATIONAL DATABASE SCHEMA DESIGN</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3396CA47-7732-CCD6-0D9A-5A762D103068}"/>
              </a:ext>
            </a:extLst>
          </p:cNvPr>
          <p:cNvSpPr txBox="1"/>
          <p:nvPr/>
        </p:nvSpPr>
        <p:spPr>
          <a:xfrm>
            <a:off x="0" y="1867588"/>
            <a:ext cx="11554690" cy="4340335"/>
          </a:xfrm>
          <a:prstGeom prst="rect">
            <a:avLst/>
          </a:prstGeom>
          <a:noFill/>
          <a:ln>
            <a:noFill/>
          </a:ln>
        </p:spPr>
        <p:txBody>
          <a:bodyPr lIns="0" rIns="0">
            <a:normAutofit/>
          </a:bodyPr>
          <a:lstStyle/>
          <a:p>
            <a:pPr marL="1257300" lvl="2" indent="-342900" algn="just">
              <a:buFont typeface="Arial" panose="020B0604020202020204" pitchFamily="34" charset="0"/>
              <a:buChar char="•"/>
            </a:pPr>
            <a:r>
              <a:rPr lang="en-US" sz="2400" b="1" u="sng" spc="-1" dirty="0">
                <a:latin typeface="Calibri" panose="020F0502020204030204" pitchFamily="34" charset="0"/>
                <a:ea typeface="Calibri" panose="020F0502020204030204" pitchFamily="34" charset="0"/>
                <a:cs typeface="Calibri" panose="020F0502020204030204" pitchFamily="34" charset="0"/>
              </a:rPr>
              <a:t>Relational Synthesis Algorithm: </a:t>
            </a:r>
          </a:p>
          <a:p>
            <a:pPr lvl="3" algn="just"/>
            <a:r>
              <a:rPr lang="en-US" sz="2000" b="1" u="sng" spc="-1" dirty="0">
                <a:latin typeface="Calibri" panose="020F0502020204030204" pitchFamily="34" charset="0"/>
                <a:ea typeface="Calibri" panose="020F0502020204030204" pitchFamily="34" charset="0"/>
                <a:cs typeface="Calibri" panose="020F0502020204030204" pitchFamily="34" charset="0"/>
              </a:rPr>
              <a:t>Example</a:t>
            </a:r>
            <a:r>
              <a:rPr lang="en-US" sz="2000" spc="-1" dirty="0">
                <a:latin typeface="Calibri" panose="020F0502020204030204" pitchFamily="34" charset="0"/>
                <a:ea typeface="Calibri" panose="020F0502020204030204" pitchFamily="34" charset="0"/>
                <a:cs typeface="Calibri" panose="020F0502020204030204" pitchFamily="34" charset="0"/>
              </a:rPr>
              <a:t> :</a:t>
            </a: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3B05857C-39F8-FF40-FE92-5CD6C9FC57D7}"/>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133</a:t>
            </a:fld>
            <a:endParaRPr lang="en-IN" sz="1050" b="0" strike="noStrike" spc="-1">
              <a:latin typeface="Times New Roman"/>
            </a:endParaRPr>
          </a:p>
        </p:txBody>
      </p:sp>
      <p:sp>
        <p:nvSpPr>
          <p:cNvPr id="160" name="TextShape 4">
            <a:extLst>
              <a:ext uri="{FF2B5EF4-FFF2-40B4-BE49-F238E27FC236}">
                <a16:creationId xmlns:a16="http://schemas.microsoft.com/office/drawing/2014/main" id="{71FCF3C3-4B8F-ABB5-2DAD-C118C0108CFB}"/>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4" name="Picture 3">
            <a:extLst>
              <a:ext uri="{FF2B5EF4-FFF2-40B4-BE49-F238E27FC236}">
                <a16:creationId xmlns:a16="http://schemas.microsoft.com/office/drawing/2014/main" id="{062A4087-E87F-0073-D73A-CA0152309D15}"/>
              </a:ext>
            </a:extLst>
          </p:cNvPr>
          <p:cNvPicPr>
            <a:picLocks noChangeAspect="1"/>
          </p:cNvPicPr>
          <p:nvPr/>
        </p:nvPicPr>
        <p:blipFill>
          <a:blip r:embed="rId2"/>
          <a:stretch>
            <a:fillRect/>
          </a:stretch>
        </p:blipFill>
        <p:spPr>
          <a:xfrm>
            <a:off x="1400846" y="2970806"/>
            <a:ext cx="9002381" cy="2133898"/>
          </a:xfrm>
          <a:prstGeom prst="rect">
            <a:avLst/>
          </a:prstGeom>
        </p:spPr>
      </p:pic>
    </p:spTree>
    <p:extLst>
      <p:ext uri="{BB962C8B-B14F-4D97-AF65-F5344CB8AC3E}">
        <p14:creationId xmlns:p14="http://schemas.microsoft.com/office/powerpoint/2010/main" val="15483419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96EA4-A1D5-D9AE-2343-F07D88CF5E22}"/>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69F54637-E7EF-5F5B-8207-D9C4CA4CB9C0}"/>
              </a:ext>
            </a:extLst>
          </p:cNvPr>
          <p:cNvSpPr txBox="1"/>
          <p:nvPr/>
        </p:nvSpPr>
        <p:spPr>
          <a:xfrm>
            <a:off x="1226308" y="816331"/>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ALGORITHMS FOR RELATIONAL DATABASE SCHEMA DESIGN</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95AA3307-6A42-CD26-1D51-43E9F8E2A56A}"/>
              </a:ext>
            </a:extLst>
          </p:cNvPr>
          <p:cNvSpPr txBox="1"/>
          <p:nvPr/>
        </p:nvSpPr>
        <p:spPr>
          <a:xfrm>
            <a:off x="0" y="1867588"/>
            <a:ext cx="11554690" cy="4340335"/>
          </a:xfrm>
          <a:prstGeom prst="rect">
            <a:avLst/>
          </a:prstGeom>
          <a:noFill/>
          <a:ln>
            <a:noFill/>
          </a:ln>
        </p:spPr>
        <p:txBody>
          <a:bodyPr lIns="0" rIns="0">
            <a:normAutofit/>
          </a:bodyPr>
          <a:lstStyle/>
          <a:p>
            <a:pPr marL="1257300" lvl="2" indent="-342900" algn="just">
              <a:buFont typeface="Arial" panose="020B0604020202020204" pitchFamily="34" charset="0"/>
              <a:buChar char="•"/>
            </a:pPr>
            <a:r>
              <a:rPr lang="en-US" sz="2400" b="1" u="sng" spc="-1" dirty="0">
                <a:latin typeface="Calibri" panose="020F0502020204030204" pitchFamily="34" charset="0"/>
                <a:ea typeface="Calibri" panose="020F0502020204030204" pitchFamily="34" charset="0"/>
                <a:cs typeface="Calibri" panose="020F0502020204030204" pitchFamily="34" charset="0"/>
              </a:rPr>
              <a:t>Relational Synthesis Algorithm: </a:t>
            </a:r>
          </a:p>
          <a:p>
            <a:pPr lvl="3" algn="just"/>
            <a:r>
              <a:rPr lang="en-US" sz="2000" b="1" u="sng" spc="-1" dirty="0">
                <a:latin typeface="Calibri" panose="020F0502020204030204" pitchFamily="34" charset="0"/>
                <a:ea typeface="Calibri" panose="020F0502020204030204" pitchFamily="34" charset="0"/>
                <a:cs typeface="Calibri" panose="020F0502020204030204" pitchFamily="34" charset="0"/>
              </a:rPr>
              <a:t>Example</a:t>
            </a:r>
            <a:r>
              <a:rPr lang="en-US" sz="2000" spc="-1" dirty="0">
                <a:latin typeface="Calibri" panose="020F0502020204030204" pitchFamily="34" charset="0"/>
                <a:ea typeface="Calibri" panose="020F0502020204030204" pitchFamily="34" charset="0"/>
                <a:cs typeface="Calibri" panose="020F0502020204030204" pitchFamily="34" charset="0"/>
              </a:rPr>
              <a:t> :</a:t>
            </a: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CC67AE6B-247B-6016-FEDB-0E660AD983C0}"/>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134</a:t>
            </a:fld>
            <a:endParaRPr lang="en-IN" sz="1050" b="0" strike="noStrike" spc="-1">
              <a:latin typeface="Times New Roman"/>
            </a:endParaRPr>
          </a:p>
        </p:txBody>
      </p:sp>
      <p:sp>
        <p:nvSpPr>
          <p:cNvPr id="160" name="TextShape 4">
            <a:extLst>
              <a:ext uri="{FF2B5EF4-FFF2-40B4-BE49-F238E27FC236}">
                <a16:creationId xmlns:a16="http://schemas.microsoft.com/office/drawing/2014/main" id="{50841780-61C7-A8D4-2A1B-7BD138838225}"/>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6" name="Picture 5">
            <a:extLst>
              <a:ext uri="{FF2B5EF4-FFF2-40B4-BE49-F238E27FC236}">
                <a16:creationId xmlns:a16="http://schemas.microsoft.com/office/drawing/2014/main" id="{12D904F8-FBF5-DDD3-387F-8FFF6BBE0A5E}"/>
              </a:ext>
            </a:extLst>
          </p:cNvPr>
          <p:cNvPicPr>
            <a:picLocks noChangeAspect="1"/>
          </p:cNvPicPr>
          <p:nvPr/>
        </p:nvPicPr>
        <p:blipFill>
          <a:blip r:embed="rId2"/>
          <a:stretch>
            <a:fillRect/>
          </a:stretch>
        </p:blipFill>
        <p:spPr>
          <a:xfrm>
            <a:off x="2191469" y="2860814"/>
            <a:ext cx="8640336" cy="3056017"/>
          </a:xfrm>
          <a:prstGeom prst="rect">
            <a:avLst/>
          </a:prstGeom>
        </p:spPr>
      </p:pic>
    </p:spTree>
    <p:extLst>
      <p:ext uri="{BB962C8B-B14F-4D97-AF65-F5344CB8AC3E}">
        <p14:creationId xmlns:p14="http://schemas.microsoft.com/office/powerpoint/2010/main" val="124558850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B925A-77B2-36F4-2E71-8A92D18B5075}"/>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51A75D6E-E5A8-9D9B-A44B-5BA5B624A149}"/>
              </a:ext>
            </a:extLst>
          </p:cNvPr>
          <p:cNvSpPr txBox="1"/>
          <p:nvPr/>
        </p:nvSpPr>
        <p:spPr>
          <a:xfrm>
            <a:off x="1226308" y="816331"/>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ALGORITHMS FOR RELATIONAL DATABASE SCHEMA DESIGN</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D53E57C3-35E3-883C-6E42-2F26B6A1D510}"/>
              </a:ext>
            </a:extLst>
          </p:cNvPr>
          <p:cNvSpPr txBox="1"/>
          <p:nvPr/>
        </p:nvSpPr>
        <p:spPr>
          <a:xfrm>
            <a:off x="0" y="1867588"/>
            <a:ext cx="11554690" cy="4340335"/>
          </a:xfrm>
          <a:prstGeom prst="rect">
            <a:avLst/>
          </a:prstGeom>
          <a:noFill/>
          <a:ln>
            <a:noFill/>
          </a:ln>
        </p:spPr>
        <p:txBody>
          <a:bodyPr lIns="0" rIns="0">
            <a:normAutofit fontScale="92500" lnSpcReduction="10000"/>
          </a:bodyPr>
          <a:lstStyle/>
          <a:p>
            <a:pPr marL="1257300" lvl="2" indent="-342900" algn="just">
              <a:buFont typeface="Arial" panose="020B0604020202020204" pitchFamily="34" charset="0"/>
              <a:buChar char="•"/>
            </a:pPr>
            <a:r>
              <a:rPr lang="en-US" sz="2400" b="1" u="sng" spc="-1" dirty="0">
                <a:latin typeface="Calibri" panose="020F0502020204030204" pitchFamily="34" charset="0"/>
                <a:ea typeface="Calibri" panose="020F0502020204030204" pitchFamily="34" charset="0"/>
                <a:cs typeface="Calibri" panose="020F0502020204030204" pitchFamily="34" charset="0"/>
              </a:rPr>
              <a:t>Relational Decomposition into BCNF with Lossless (non-additive) join property: </a:t>
            </a:r>
          </a:p>
          <a:p>
            <a:pPr marL="1714500" lvl="3" indent="-342900" algn="just">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Goal – </a:t>
            </a:r>
            <a:r>
              <a:rPr lang="en-US" sz="2000" spc="-1" dirty="0">
                <a:latin typeface="Calibri" panose="020F0502020204030204" pitchFamily="34" charset="0"/>
                <a:ea typeface="Calibri" panose="020F0502020204030204" pitchFamily="34" charset="0"/>
                <a:cs typeface="Calibri" panose="020F0502020204030204" pitchFamily="34" charset="0"/>
              </a:rPr>
              <a:t>To achieve Boyce Codd Normal Form and preserve the lossless join property in relations</a:t>
            </a:r>
          </a:p>
          <a:p>
            <a:pPr marL="1714500" lvl="3" indent="-342900" algn="just">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Input - </a:t>
            </a:r>
            <a:r>
              <a:rPr lang="en-US" sz="2000" spc="-1" dirty="0">
                <a:latin typeface="Calibri" panose="020F0502020204030204" pitchFamily="34" charset="0"/>
                <a:ea typeface="Calibri" panose="020F0502020204030204" pitchFamily="34" charset="0"/>
                <a:cs typeface="Calibri" panose="020F0502020204030204" pitchFamily="34" charset="0"/>
              </a:rPr>
              <a:t>A universal relation R and a set of functional dependencies F on the attributes of R.</a:t>
            </a:r>
          </a:p>
          <a:p>
            <a:pPr marL="1714500" lvl="3" indent="-342900" algn="just">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Algorithm Steps –</a:t>
            </a:r>
            <a:r>
              <a:rPr lang="en-US" sz="2000" spc="-1" dirty="0">
                <a:latin typeface="Calibri" panose="020F0502020204030204" pitchFamily="34" charset="0"/>
                <a:ea typeface="Calibri" panose="020F0502020204030204" pitchFamily="34" charset="0"/>
                <a:cs typeface="Calibri" panose="020F0502020204030204" pitchFamily="34" charset="0"/>
              </a:rPr>
              <a:t> </a:t>
            </a:r>
          </a:p>
          <a:p>
            <a:pPr marL="2286000" lvl="4" indent="-457200" algn="just">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Set D := {R};</a:t>
            </a:r>
          </a:p>
          <a:p>
            <a:pPr marL="2286000" lvl="4" indent="-457200" algn="just">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While there is a relation schema Q in D that is not in BCNF </a:t>
            </a:r>
          </a:p>
          <a:p>
            <a:pPr lvl="4" algn="just">
              <a:lnSpc>
                <a:spcPct val="150000"/>
              </a:lnSpc>
            </a:pPr>
            <a:r>
              <a:rPr lang="en-US" sz="2000" spc="-1" dirty="0">
                <a:latin typeface="Calibri" panose="020F0502020204030204" pitchFamily="34" charset="0"/>
                <a:ea typeface="Calibri" panose="020F0502020204030204" pitchFamily="34" charset="0"/>
                <a:cs typeface="Calibri" panose="020F0502020204030204" pitchFamily="34" charset="0"/>
              </a:rPr>
              <a:t>       do {</a:t>
            </a:r>
          </a:p>
          <a:p>
            <a:pPr lvl="4" algn="just">
              <a:lnSpc>
                <a:spcPct val="150000"/>
              </a:lnSpc>
            </a:pPr>
            <a:r>
              <a:rPr lang="en-US" sz="2000" spc="-1" dirty="0">
                <a:latin typeface="Calibri" panose="020F0502020204030204" pitchFamily="34" charset="0"/>
                <a:ea typeface="Calibri" panose="020F0502020204030204" pitchFamily="34" charset="0"/>
                <a:cs typeface="Calibri" panose="020F0502020204030204" pitchFamily="34" charset="0"/>
              </a:rPr>
              <a:t>            choose a relation schema Q in D that is not in BCNF;</a:t>
            </a:r>
          </a:p>
          <a:p>
            <a:pPr lvl="4" algn="just">
              <a:lnSpc>
                <a:spcPct val="150000"/>
              </a:lnSpc>
            </a:pPr>
            <a:r>
              <a:rPr lang="en-US" sz="2000" spc="-1" dirty="0">
                <a:latin typeface="Calibri" panose="020F0502020204030204" pitchFamily="34" charset="0"/>
                <a:ea typeface="Calibri" panose="020F0502020204030204" pitchFamily="34" charset="0"/>
                <a:cs typeface="Calibri" panose="020F0502020204030204" pitchFamily="34" charset="0"/>
              </a:rPr>
              <a:t>            find a functional dependency X </a:t>
            </a:r>
            <a:r>
              <a:rPr lang="en-US" altLang="en-US" sz="2000" dirty="0">
                <a:solidFill>
                  <a:srgbClr val="000000"/>
                </a:solidFill>
                <a:cs typeface="Tahoma" panose="020B0604030504040204" pitchFamily="34" charset="0"/>
                <a:sym typeface="Wingdings 3" panose="05040102010807070707" pitchFamily="18" charset="2"/>
              </a:rPr>
              <a:t></a:t>
            </a:r>
            <a:r>
              <a:rPr lang="en-US" sz="2000" spc="-1" dirty="0">
                <a:latin typeface="Calibri" panose="020F0502020204030204" pitchFamily="34" charset="0"/>
                <a:ea typeface="Calibri" panose="020F0502020204030204" pitchFamily="34" charset="0"/>
                <a:cs typeface="Calibri" panose="020F0502020204030204" pitchFamily="34" charset="0"/>
              </a:rPr>
              <a:t> Y in Q that violates BCNF;</a:t>
            </a:r>
          </a:p>
          <a:p>
            <a:pPr lvl="4" algn="just">
              <a:lnSpc>
                <a:spcPct val="150000"/>
              </a:lnSpc>
            </a:pPr>
            <a:r>
              <a:rPr lang="en-US" sz="2000" spc="-1" dirty="0">
                <a:latin typeface="Calibri" panose="020F0502020204030204" pitchFamily="34" charset="0"/>
                <a:ea typeface="Calibri" panose="020F0502020204030204" pitchFamily="34" charset="0"/>
                <a:cs typeface="Calibri" panose="020F0502020204030204" pitchFamily="34" charset="0"/>
              </a:rPr>
              <a:t>            replace Q in D by two relation schemas (Q - Y) and (X υ Y);</a:t>
            </a:r>
          </a:p>
          <a:p>
            <a:pPr lvl="4" algn="just">
              <a:lnSpc>
                <a:spcPct val="150000"/>
              </a:lnSpc>
            </a:pPr>
            <a:r>
              <a:rPr lang="en-US" sz="2000" spc="-1" dirty="0">
                <a:latin typeface="Calibri" panose="020F0502020204030204" pitchFamily="34" charset="0"/>
                <a:ea typeface="Calibri" panose="020F0502020204030204" pitchFamily="34" charset="0"/>
                <a:cs typeface="Calibri" panose="020F0502020204030204" pitchFamily="34" charset="0"/>
              </a:rPr>
              <a:t>             }; </a:t>
            </a:r>
          </a:p>
          <a:p>
            <a:pPr marL="1714500" lvl="3" indent="-342900" algn="just">
              <a:lnSpc>
                <a:spcPct val="150000"/>
              </a:lnSpc>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Assumption:</a:t>
            </a:r>
            <a:r>
              <a:rPr lang="en-US" sz="2000" spc="-1" dirty="0">
                <a:latin typeface="Calibri" panose="020F0502020204030204" pitchFamily="34" charset="0"/>
                <a:ea typeface="Calibri" panose="020F0502020204030204" pitchFamily="34" charset="0"/>
                <a:cs typeface="Calibri" panose="020F0502020204030204" pitchFamily="34" charset="0"/>
              </a:rPr>
              <a:t> No null values are allowed for the join attributes.</a:t>
            </a:r>
          </a:p>
          <a:p>
            <a:pPr lvl="4" algn="just">
              <a:lnSpc>
                <a:spcPct val="150000"/>
              </a:lnSpc>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2286000" lvl="4" indent="-457200" algn="just">
              <a:buFont typeface="+mj-lt"/>
              <a:buAutoNum type="arabicPeriod"/>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710A990E-A617-8299-FF75-F33961F8B0BD}"/>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135</a:t>
            </a:fld>
            <a:endParaRPr lang="en-IN" sz="1050" b="0" strike="noStrike" spc="-1">
              <a:latin typeface="Times New Roman"/>
            </a:endParaRPr>
          </a:p>
        </p:txBody>
      </p:sp>
      <p:sp>
        <p:nvSpPr>
          <p:cNvPr id="160" name="TextShape 4">
            <a:extLst>
              <a:ext uri="{FF2B5EF4-FFF2-40B4-BE49-F238E27FC236}">
                <a16:creationId xmlns:a16="http://schemas.microsoft.com/office/drawing/2014/main" id="{2A9FBC0C-AF10-B53F-723E-3B5F134F5071}"/>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39159343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45AAC-3D9B-3BEA-3998-B754E82D5942}"/>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06AB689C-8E82-481B-02AF-54AAFAD738D4}"/>
              </a:ext>
            </a:extLst>
          </p:cNvPr>
          <p:cNvSpPr txBox="1"/>
          <p:nvPr/>
        </p:nvSpPr>
        <p:spPr>
          <a:xfrm>
            <a:off x="1226308" y="816331"/>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ALGORITHMS FOR RELATIONAL DATABASE SCHEMA DESIGN</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301A4117-3CFB-6CEA-F7ED-F05A0D213EB4}"/>
              </a:ext>
            </a:extLst>
          </p:cNvPr>
          <p:cNvSpPr txBox="1"/>
          <p:nvPr/>
        </p:nvSpPr>
        <p:spPr>
          <a:xfrm>
            <a:off x="0" y="1867588"/>
            <a:ext cx="11554690" cy="4340335"/>
          </a:xfrm>
          <a:prstGeom prst="rect">
            <a:avLst/>
          </a:prstGeom>
          <a:noFill/>
          <a:ln>
            <a:noFill/>
          </a:ln>
        </p:spPr>
        <p:txBody>
          <a:bodyPr lIns="0" rIns="0">
            <a:normAutofit/>
          </a:bodyPr>
          <a:lstStyle/>
          <a:p>
            <a:pPr marL="1257300" lvl="2" indent="-342900" algn="just">
              <a:buFont typeface="Arial" panose="020B0604020202020204" pitchFamily="34" charset="0"/>
              <a:buChar char="•"/>
            </a:pPr>
            <a:r>
              <a:rPr lang="en-US" sz="2400" b="1" u="sng" spc="-1" dirty="0">
                <a:latin typeface="Calibri" panose="020F0502020204030204" pitchFamily="34" charset="0"/>
                <a:ea typeface="Calibri" panose="020F0502020204030204" pitchFamily="34" charset="0"/>
                <a:cs typeface="Calibri" panose="020F0502020204030204" pitchFamily="34" charset="0"/>
              </a:rPr>
              <a:t>Relational Decomposition into BCNF with Lossless (non-additive) join property: </a:t>
            </a:r>
          </a:p>
          <a:p>
            <a:pPr marL="1714500" lvl="3" indent="-342900" algn="just">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Example – </a:t>
            </a: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2286000" lvl="4" indent="-457200" algn="just">
              <a:buFont typeface="+mj-lt"/>
              <a:buAutoNum type="arabicPeriod"/>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034DBCB1-A363-95B5-7BCE-30B8204E18F6}"/>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136</a:t>
            </a:fld>
            <a:endParaRPr lang="en-IN" sz="1050" b="0" strike="noStrike" spc="-1">
              <a:latin typeface="Times New Roman"/>
            </a:endParaRPr>
          </a:p>
        </p:txBody>
      </p:sp>
      <p:sp>
        <p:nvSpPr>
          <p:cNvPr id="160" name="TextShape 4">
            <a:extLst>
              <a:ext uri="{FF2B5EF4-FFF2-40B4-BE49-F238E27FC236}">
                <a16:creationId xmlns:a16="http://schemas.microsoft.com/office/drawing/2014/main" id="{89FE2720-308F-7D25-6000-AC97B5043ED7}"/>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0FA3D3B5-C95B-42CF-66A6-078641BC21FA}"/>
              </a:ext>
            </a:extLst>
          </p:cNvPr>
          <p:cNvPicPr>
            <a:picLocks noChangeAspect="1"/>
          </p:cNvPicPr>
          <p:nvPr/>
        </p:nvPicPr>
        <p:blipFill>
          <a:blip r:embed="rId2"/>
          <a:stretch>
            <a:fillRect/>
          </a:stretch>
        </p:blipFill>
        <p:spPr>
          <a:xfrm>
            <a:off x="1456200" y="2674573"/>
            <a:ext cx="9916909" cy="3143689"/>
          </a:xfrm>
          <a:prstGeom prst="rect">
            <a:avLst/>
          </a:prstGeom>
        </p:spPr>
      </p:pic>
    </p:spTree>
    <p:extLst>
      <p:ext uri="{BB962C8B-B14F-4D97-AF65-F5344CB8AC3E}">
        <p14:creationId xmlns:p14="http://schemas.microsoft.com/office/powerpoint/2010/main" val="24536116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16ACF-4547-1C63-A364-6ACDA94044D6}"/>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699C3756-8CAF-BCAF-8720-49D8357AFCEF}"/>
              </a:ext>
            </a:extLst>
          </p:cNvPr>
          <p:cNvSpPr txBox="1"/>
          <p:nvPr/>
        </p:nvSpPr>
        <p:spPr>
          <a:xfrm>
            <a:off x="1226308" y="816331"/>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ALGORITHMS FOR RELATIONAL DATABASE SCHEMA DESIGN</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F3AB804C-A424-E516-70CC-E0C1C92063F0}"/>
              </a:ext>
            </a:extLst>
          </p:cNvPr>
          <p:cNvSpPr txBox="1"/>
          <p:nvPr/>
        </p:nvSpPr>
        <p:spPr>
          <a:xfrm>
            <a:off x="0" y="1867588"/>
            <a:ext cx="11554690" cy="4340335"/>
          </a:xfrm>
          <a:prstGeom prst="rect">
            <a:avLst/>
          </a:prstGeom>
          <a:noFill/>
          <a:ln>
            <a:noFill/>
          </a:ln>
        </p:spPr>
        <p:txBody>
          <a:bodyPr lIns="0" rIns="0">
            <a:normAutofit/>
          </a:bodyPr>
          <a:lstStyle/>
          <a:p>
            <a:pPr marL="1257300" lvl="2" indent="-342900" algn="just">
              <a:buFont typeface="Arial" panose="020B0604020202020204" pitchFamily="34" charset="0"/>
              <a:buChar char="•"/>
            </a:pPr>
            <a:r>
              <a:rPr lang="en-US" sz="2400" b="1" u="sng" spc="-1" dirty="0">
                <a:latin typeface="Calibri" panose="020F0502020204030204" pitchFamily="34" charset="0"/>
                <a:ea typeface="Calibri" panose="020F0502020204030204" pitchFamily="34" charset="0"/>
                <a:cs typeface="Calibri" panose="020F0502020204030204" pitchFamily="34" charset="0"/>
              </a:rPr>
              <a:t>Relational Decomposition into BCNF with Lossless (non-additive) join property: </a:t>
            </a:r>
          </a:p>
          <a:p>
            <a:pPr marL="1714500" lvl="3" indent="-342900" algn="just">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Example – </a:t>
            </a: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2286000" lvl="4" indent="-457200" algn="just">
              <a:buFont typeface="+mj-lt"/>
              <a:buAutoNum type="arabicPeriod"/>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AA9060CD-E2BA-276C-712B-11CDDBABBEEC}"/>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137</a:t>
            </a:fld>
            <a:endParaRPr lang="en-IN" sz="1050" b="0" strike="noStrike" spc="-1">
              <a:latin typeface="Times New Roman"/>
            </a:endParaRPr>
          </a:p>
        </p:txBody>
      </p:sp>
      <p:sp>
        <p:nvSpPr>
          <p:cNvPr id="160" name="TextShape 4">
            <a:extLst>
              <a:ext uri="{FF2B5EF4-FFF2-40B4-BE49-F238E27FC236}">
                <a16:creationId xmlns:a16="http://schemas.microsoft.com/office/drawing/2014/main" id="{D8771F59-9E4C-A76F-B40B-9C477383E963}"/>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4" name="Picture 3">
            <a:extLst>
              <a:ext uri="{FF2B5EF4-FFF2-40B4-BE49-F238E27FC236}">
                <a16:creationId xmlns:a16="http://schemas.microsoft.com/office/drawing/2014/main" id="{0D000580-3EBB-5E0C-5606-947E66AF9CC7}"/>
              </a:ext>
            </a:extLst>
          </p:cNvPr>
          <p:cNvPicPr>
            <a:picLocks noChangeAspect="1"/>
          </p:cNvPicPr>
          <p:nvPr/>
        </p:nvPicPr>
        <p:blipFill>
          <a:blip r:embed="rId2"/>
          <a:stretch>
            <a:fillRect/>
          </a:stretch>
        </p:blipFill>
        <p:spPr>
          <a:xfrm>
            <a:off x="1627910" y="2602202"/>
            <a:ext cx="8434248" cy="2739394"/>
          </a:xfrm>
          <a:prstGeom prst="rect">
            <a:avLst/>
          </a:prstGeom>
        </p:spPr>
      </p:pic>
    </p:spTree>
    <p:extLst>
      <p:ext uri="{BB962C8B-B14F-4D97-AF65-F5344CB8AC3E}">
        <p14:creationId xmlns:p14="http://schemas.microsoft.com/office/powerpoint/2010/main" val="268713765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3EC97-1014-08C4-A434-AF4FE9B6DE0B}"/>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7C8D2416-4326-A418-76B9-3DD7F9B2FC0F}"/>
              </a:ext>
            </a:extLst>
          </p:cNvPr>
          <p:cNvSpPr txBox="1"/>
          <p:nvPr/>
        </p:nvSpPr>
        <p:spPr>
          <a:xfrm>
            <a:off x="1226308" y="816331"/>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ALGORITHMS FOR RELATIONAL DATABASE SCHEMA DESIGN</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AE8B8E46-352E-5571-3860-EA27EC117504}"/>
              </a:ext>
            </a:extLst>
          </p:cNvPr>
          <p:cNvSpPr txBox="1"/>
          <p:nvPr/>
        </p:nvSpPr>
        <p:spPr>
          <a:xfrm>
            <a:off x="0" y="1867588"/>
            <a:ext cx="11554690" cy="4340335"/>
          </a:xfrm>
          <a:prstGeom prst="rect">
            <a:avLst/>
          </a:prstGeom>
          <a:noFill/>
          <a:ln>
            <a:noFill/>
          </a:ln>
        </p:spPr>
        <p:txBody>
          <a:bodyPr lIns="0" rIns="0">
            <a:normAutofit/>
          </a:bodyPr>
          <a:lstStyle/>
          <a:p>
            <a:pPr marL="1257300" lvl="2" indent="-342900" algn="just">
              <a:buFont typeface="Arial" panose="020B0604020202020204" pitchFamily="34" charset="0"/>
              <a:buChar char="•"/>
            </a:pPr>
            <a:r>
              <a:rPr lang="en-US" sz="2400" b="1" u="sng" spc="-1" dirty="0">
                <a:latin typeface="Calibri" panose="020F0502020204030204" pitchFamily="34" charset="0"/>
                <a:ea typeface="Calibri" panose="020F0502020204030204" pitchFamily="34" charset="0"/>
                <a:cs typeface="Calibri" panose="020F0502020204030204" pitchFamily="34" charset="0"/>
              </a:rPr>
              <a:t>Relational Decomposition into BCNF with Lossless (non-additive) join property: </a:t>
            </a:r>
          </a:p>
          <a:p>
            <a:pPr marL="1714500" lvl="3" indent="-342900" algn="just">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Example – </a:t>
            </a: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2286000" lvl="4" indent="-457200" algn="just">
              <a:buFont typeface="+mj-lt"/>
              <a:buAutoNum type="arabicPeriod"/>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7443D61C-AAB1-BDA9-41DE-28E9D7638F91}"/>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138</a:t>
            </a:fld>
            <a:endParaRPr lang="en-IN" sz="1050" b="0" strike="noStrike" spc="-1">
              <a:latin typeface="Times New Roman"/>
            </a:endParaRPr>
          </a:p>
        </p:txBody>
      </p:sp>
      <p:sp>
        <p:nvSpPr>
          <p:cNvPr id="160" name="TextShape 4">
            <a:extLst>
              <a:ext uri="{FF2B5EF4-FFF2-40B4-BE49-F238E27FC236}">
                <a16:creationId xmlns:a16="http://schemas.microsoft.com/office/drawing/2014/main" id="{497D623C-83B6-15FD-CBEB-E3C82E970BD0}"/>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8EBED327-DA6F-D82E-F42F-B27DD8381CF1}"/>
              </a:ext>
            </a:extLst>
          </p:cNvPr>
          <p:cNvPicPr>
            <a:picLocks noChangeAspect="1"/>
          </p:cNvPicPr>
          <p:nvPr/>
        </p:nvPicPr>
        <p:blipFill>
          <a:blip r:embed="rId2"/>
          <a:stretch>
            <a:fillRect/>
          </a:stretch>
        </p:blipFill>
        <p:spPr>
          <a:xfrm>
            <a:off x="1808018" y="2627356"/>
            <a:ext cx="7271176" cy="3580567"/>
          </a:xfrm>
          <a:prstGeom prst="rect">
            <a:avLst/>
          </a:prstGeom>
        </p:spPr>
      </p:pic>
    </p:spTree>
    <p:extLst>
      <p:ext uri="{BB962C8B-B14F-4D97-AF65-F5344CB8AC3E}">
        <p14:creationId xmlns:p14="http://schemas.microsoft.com/office/powerpoint/2010/main" val="3037711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2FAE0-367A-ADCA-3299-7138931D0EEE}"/>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5339002E-8BE5-48E8-7F62-DA1BB9915E5D}"/>
              </a:ext>
            </a:extLst>
          </p:cNvPr>
          <p:cNvSpPr txBox="1"/>
          <p:nvPr/>
        </p:nvSpPr>
        <p:spPr>
          <a:xfrm>
            <a:off x="1226308" y="816331"/>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ALGORITHMS FOR RELATIONAL DATABASE SCHEMA DESIGN</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9875956D-284F-F1BF-A860-BF153BD1D8C4}"/>
              </a:ext>
            </a:extLst>
          </p:cNvPr>
          <p:cNvSpPr txBox="1"/>
          <p:nvPr/>
        </p:nvSpPr>
        <p:spPr>
          <a:xfrm>
            <a:off x="0" y="1867588"/>
            <a:ext cx="11554690" cy="4340335"/>
          </a:xfrm>
          <a:prstGeom prst="rect">
            <a:avLst/>
          </a:prstGeom>
          <a:noFill/>
          <a:ln>
            <a:noFill/>
          </a:ln>
        </p:spPr>
        <p:txBody>
          <a:bodyPr lIns="0" rIns="0">
            <a:normAutofit/>
          </a:bodyPr>
          <a:lstStyle/>
          <a:p>
            <a:pPr marL="1257300" lvl="2" indent="-342900" algn="just">
              <a:buFont typeface="Arial" panose="020B0604020202020204" pitchFamily="34" charset="0"/>
              <a:buChar char="•"/>
            </a:pPr>
            <a:r>
              <a:rPr lang="en-US" sz="2400" b="1" u="sng" spc="-1" dirty="0">
                <a:latin typeface="Calibri" panose="020F0502020204030204" pitchFamily="34" charset="0"/>
                <a:ea typeface="Calibri" panose="020F0502020204030204" pitchFamily="34" charset="0"/>
                <a:cs typeface="Calibri" panose="020F0502020204030204" pitchFamily="34" charset="0"/>
              </a:rPr>
              <a:t>Relational Decomposition into BCNF with Lossless (non-additive) join property: </a:t>
            </a:r>
          </a:p>
          <a:p>
            <a:pPr marL="1714500" lvl="3" indent="-342900" algn="just">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Example – </a:t>
            </a: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2286000" lvl="4" indent="-457200" algn="just">
              <a:buFont typeface="+mj-lt"/>
              <a:buAutoNum type="arabicPeriod"/>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80060918-E803-BB02-318E-95D142D28392}"/>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139</a:t>
            </a:fld>
            <a:endParaRPr lang="en-IN" sz="1050" b="0" strike="noStrike" spc="-1">
              <a:latin typeface="Times New Roman"/>
            </a:endParaRPr>
          </a:p>
        </p:txBody>
      </p:sp>
      <p:sp>
        <p:nvSpPr>
          <p:cNvPr id="160" name="TextShape 4">
            <a:extLst>
              <a:ext uri="{FF2B5EF4-FFF2-40B4-BE49-F238E27FC236}">
                <a16:creationId xmlns:a16="http://schemas.microsoft.com/office/drawing/2014/main" id="{7498F672-DE9E-471A-472E-853D3218BD1A}"/>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4" name="Picture 3">
            <a:extLst>
              <a:ext uri="{FF2B5EF4-FFF2-40B4-BE49-F238E27FC236}">
                <a16:creationId xmlns:a16="http://schemas.microsoft.com/office/drawing/2014/main" id="{60171ECA-10CA-3E36-8028-33EFBAF1E089}"/>
              </a:ext>
            </a:extLst>
          </p:cNvPr>
          <p:cNvPicPr>
            <a:picLocks noChangeAspect="1"/>
          </p:cNvPicPr>
          <p:nvPr/>
        </p:nvPicPr>
        <p:blipFill>
          <a:blip r:embed="rId2"/>
          <a:stretch>
            <a:fillRect/>
          </a:stretch>
        </p:blipFill>
        <p:spPr>
          <a:xfrm>
            <a:off x="1563017" y="2744056"/>
            <a:ext cx="9065966" cy="3200680"/>
          </a:xfrm>
          <a:prstGeom prst="rect">
            <a:avLst/>
          </a:prstGeom>
        </p:spPr>
      </p:pic>
    </p:spTree>
    <p:extLst>
      <p:ext uri="{BB962C8B-B14F-4D97-AF65-F5344CB8AC3E}">
        <p14:creationId xmlns:p14="http://schemas.microsoft.com/office/powerpoint/2010/main" val="3958873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9CE58-7EA0-8039-A7D4-F06BB1156C7C}"/>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0518A708-143E-8D80-0658-3F3CB2D1908A}"/>
              </a:ext>
            </a:extLst>
          </p:cNvPr>
          <p:cNvSpPr txBox="1"/>
          <p:nvPr/>
        </p:nvSpPr>
        <p:spPr>
          <a:xfrm>
            <a:off x="1097280" y="869830"/>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DATABASE DESIGN: Informal Design Guidelines for Relation Schemas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C7919C08-11DA-9708-6842-E3C88C229E73}"/>
              </a:ext>
            </a:extLst>
          </p:cNvPr>
          <p:cNvSpPr txBox="1"/>
          <p:nvPr/>
        </p:nvSpPr>
        <p:spPr>
          <a:xfrm>
            <a:off x="1097280" y="1845720"/>
            <a:ext cx="10058040" cy="4023000"/>
          </a:xfrm>
          <a:prstGeom prst="rect">
            <a:avLst/>
          </a:prstGeom>
          <a:noFill/>
          <a:ln>
            <a:noFill/>
          </a:ln>
        </p:spPr>
        <p:txBody>
          <a:bodyPr lIns="0" rIns="0">
            <a:normAutofit/>
          </a:bodyPr>
          <a:lstStyle/>
          <a:p>
            <a:pPr marL="457200" indent="-457200" algn="l">
              <a:buFont typeface="+mj-lt"/>
              <a:buAutoNum type="arabicPeriod"/>
            </a:pPr>
            <a:r>
              <a:rPr lang="en-US" sz="2000" b="1"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Design Alternative : Larger Schemas</a:t>
            </a:r>
          </a:p>
          <a:p>
            <a:pPr marL="285750" indent="-285750" algn="l">
              <a:buFont typeface="Arial" panose="020B0604020202020204" pitchFamily="34" charset="0"/>
              <a:buChar char="•"/>
            </a:pPr>
            <a:r>
              <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Suppose that instead of having the schemas </a:t>
            </a:r>
            <a:r>
              <a:rPr lang="en-US" sz="2000" b="0" strike="noStrike" spc="-1" dirty="0">
                <a:solidFill>
                  <a:schemeClr val="accent2"/>
                </a:solidFill>
                <a:latin typeface="Calibri" panose="020F0502020204030204" pitchFamily="34" charset="0"/>
                <a:ea typeface="Calibri" panose="020F0502020204030204" pitchFamily="34" charset="0"/>
                <a:cs typeface="Calibri" panose="020F0502020204030204" pitchFamily="34" charset="0"/>
              </a:rPr>
              <a:t>instructor</a:t>
            </a:r>
            <a:r>
              <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 and </a:t>
            </a:r>
            <a:r>
              <a:rPr lang="en-US" sz="2000" b="0" strike="noStrike" spc="-1" dirty="0">
                <a:solidFill>
                  <a:schemeClr val="accent2"/>
                </a:solidFill>
                <a:latin typeface="Calibri" panose="020F0502020204030204" pitchFamily="34" charset="0"/>
                <a:ea typeface="Calibri" panose="020F0502020204030204" pitchFamily="34" charset="0"/>
                <a:cs typeface="Calibri" panose="020F0502020204030204" pitchFamily="34" charset="0"/>
              </a:rPr>
              <a:t>department</a:t>
            </a:r>
            <a:r>
              <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 we have the schema:</a:t>
            </a:r>
          </a:p>
          <a:p>
            <a:pPr marL="285750" indent="-285750" algn="l">
              <a:buFont typeface="Arial" panose="020B0604020202020204" pitchFamily="34" charset="0"/>
              <a:buChar char="•"/>
            </a:pPr>
            <a:endPar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endPar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This represents the </a:t>
            </a:r>
            <a:r>
              <a:rPr lang="en-US" sz="2000" b="0" strike="noStrike" spc="-1" dirty="0">
                <a:solidFill>
                  <a:srgbClr val="00B050"/>
                </a:solidFill>
                <a:latin typeface="Calibri" panose="020F0502020204030204" pitchFamily="34" charset="0"/>
                <a:ea typeface="Calibri" panose="020F0502020204030204" pitchFamily="34" charset="0"/>
                <a:cs typeface="Calibri" panose="020F0502020204030204" pitchFamily="34" charset="0"/>
              </a:rPr>
              <a:t>result of a natural join </a:t>
            </a:r>
            <a:r>
              <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on the relations corresponding to instructor and department.</a:t>
            </a:r>
          </a:p>
          <a:p>
            <a:pPr marL="285750" indent="-285750" algn="l">
              <a:buFont typeface="Arial" panose="020B0604020202020204" pitchFamily="34" charset="0"/>
              <a:buChar char="•"/>
            </a:pP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This is the instance of the </a:t>
            </a:r>
            <a:r>
              <a:rPr lang="en-US" sz="2000" i="1" spc="-1" dirty="0" err="1">
                <a:solidFill>
                  <a:srgbClr val="404040"/>
                </a:solidFill>
                <a:latin typeface="Calibri" panose="020F0502020204030204" pitchFamily="34" charset="0"/>
                <a:ea typeface="Calibri" panose="020F0502020204030204" pitchFamily="34" charset="0"/>
                <a:cs typeface="Calibri" panose="020F0502020204030204" pitchFamily="34" charset="0"/>
              </a:rPr>
              <a:t>inst_dept</a:t>
            </a:r>
            <a:r>
              <a:rPr lang="en-US" sz="2000" i="1" spc="-1" dirty="0">
                <a:solidFill>
                  <a:srgbClr val="404040"/>
                </a:solidFill>
                <a:latin typeface="Calibri" panose="020F0502020204030204" pitchFamily="34" charset="0"/>
                <a:ea typeface="Calibri" panose="020F0502020204030204" pitchFamily="34" charset="0"/>
                <a:cs typeface="Calibri" panose="020F0502020204030204" pitchFamily="34" charset="0"/>
              </a:rPr>
              <a:t> </a:t>
            </a: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relation</a:t>
            </a:r>
            <a:endPar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A5FDC465-8DD9-A829-D390-571489965691}"/>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14</a:t>
            </a:fld>
            <a:endParaRPr lang="en-IN" sz="1050" b="0" strike="noStrike" spc="-1">
              <a:latin typeface="Times New Roman"/>
            </a:endParaRPr>
          </a:p>
        </p:txBody>
      </p:sp>
      <p:sp>
        <p:nvSpPr>
          <p:cNvPr id="160" name="TextShape 4">
            <a:extLst>
              <a:ext uri="{FF2B5EF4-FFF2-40B4-BE49-F238E27FC236}">
                <a16:creationId xmlns:a16="http://schemas.microsoft.com/office/drawing/2014/main" id="{9C6BF5F9-5802-B594-4104-352B48DD38B0}"/>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FCD8F777-1ADF-E712-92A3-72A32F72459F}"/>
              </a:ext>
            </a:extLst>
          </p:cNvPr>
          <p:cNvPicPr>
            <a:picLocks noChangeAspect="1"/>
          </p:cNvPicPr>
          <p:nvPr/>
        </p:nvPicPr>
        <p:blipFill>
          <a:blip r:embed="rId2"/>
          <a:stretch>
            <a:fillRect/>
          </a:stretch>
        </p:blipFill>
        <p:spPr>
          <a:xfrm>
            <a:off x="2006839" y="2585145"/>
            <a:ext cx="4839375" cy="371527"/>
          </a:xfrm>
          <a:prstGeom prst="rect">
            <a:avLst/>
          </a:prstGeom>
        </p:spPr>
      </p:pic>
      <p:pic>
        <p:nvPicPr>
          <p:cNvPr id="5" name="Picture 4">
            <a:extLst>
              <a:ext uri="{FF2B5EF4-FFF2-40B4-BE49-F238E27FC236}">
                <a16:creationId xmlns:a16="http://schemas.microsoft.com/office/drawing/2014/main" id="{0A394A82-3D1D-AED4-8C36-9AEB9C681D49}"/>
              </a:ext>
            </a:extLst>
          </p:cNvPr>
          <p:cNvPicPr>
            <a:picLocks noChangeAspect="1"/>
          </p:cNvPicPr>
          <p:nvPr/>
        </p:nvPicPr>
        <p:blipFill>
          <a:blip r:embed="rId3"/>
          <a:stretch>
            <a:fillRect/>
          </a:stretch>
        </p:blipFill>
        <p:spPr>
          <a:xfrm>
            <a:off x="6439361" y="3547792"/>
            <a:ext cx="4508732" cy="2686188"/>
          </a:xfrm>
          <a:prstGeom prst="rect">
            <a:avLst/>
          </a:prstGeom>
        </p:spPr>
      </p:pic>
    </p:spTree>
    <p:extLst>
      <p:ext uri="{BB962C8B-B14F-4D97-AF65-F5344CB8AC3E}">
        <p14:creationId xmlns:p14="http://schemas.microsoft.com/office/powerpoint/2010/main" val="40036357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FE67F-FF46-9785-E98E-28AD86727401}"/>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3FA206CB-C2C3-6CB8-89BE-4904A4F4193F}"/>
              </a:ext>
            </a:extLst>
          </p:cNvPr>
          <p:cNvSpPr txBox="1"/>
          <p:nvPr/>
        </p:nvSpPr>
        <p:spPr>
          <a:xfrm>
            <a:off x="1226308" y="816331"/>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ALGORITHMS FOR RELATIONAL DATABASE SCHEMA DESIGN</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C3EBAEE5-E3CB-CE63-3933-57FB1F4DA561}"/>
              </a:ext>
            </a:extLst>
          </p:cNvPr>
          <p:cNvSpPr txBox="1"/>
          <p:nvPr/>
        </p:nvSpPr>
        <p:spPr>
          <a:xfrm>
            <a:off x="0" y="1867588"/>
            <a:ext cx="11554690" cy="4340335"/>
          </a:xfrm>
          <a:prstGeom prst="rect">
            <a:avLst/>
          </a:prstGeom>
          <a:noFill/>
          <a:ln>
            <a:noFill/>
          </a:ln>
        </p:spPr>
        <p:txBody>
          <a:bodyPr lIns="0" rIns="0">
            <a:normAutofit/>
          </a:bodyPr>
          <a:lstStyle/>
          <a:p>
            <a:pPr marL="1257300" lvl="2" indent="-342900" algn="just">
              <a:buFont typeface="Arial" panose="020B0604020202020204" pitchFamily="34" charset="0"/>
              <a:buChar char="•"/>
            </a:pPr>
            <a:r>
              <a:rPr lang="en-US" sz="2400" b="1" u="sng" spc="-1" dirty="0">
                <a:latin typeface="Calibri" panose="020F0502020204030204" pitchFamily="34" charset="0"/>
                <a:ea typeface="Calibri" panose="020F0502020204030204" pitchFamily="34" charset="0"/>
                <a:cs typeface="Calibri" panose="020F0502020204030204" pitchFamily="34" charset="0"/>
              </a:rPr>
              <a:t>Relational Decomposition into BCNF with Lossless (non-additive) join property: </a:t>
            </a:r>
          </a:p>
          <a:p>
            <a:pPr marL="1714500" lvl="3" indent="-342900" algn="just">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Example – </a:t>
            </a: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2286000" lvl="4" indent="-457200" algn="just">
              <a:buFont typeface="+mj-lt"/>
              <a:buAutoNum type="arabicPeriod"/>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C93B14F5-A6F3-6624-68BA-0F006FB13376}"/>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140</a:t>
            </a:fld>
            <a:endParaRPr lang="en-IN" sz="1050" b="0" strike="noStrike" spc="-1">
              <a:latin typeface="Times New Roman"/>
            </a:endParaRPr>
          </a:p>
        </p:txBody>
      </p:sp>
      <p:sp>
        <p:nvSpPr>
          <p:cNvPr id="160" name="TextShape 4">
            <a:extLst>
              <a:ext uri="{FF2B5EF4-FFF2-40B4-BE49-F238E27FC236}">
                <a16:creationId xmlns:a16="http://schemas.microsoft.com/office/drawing/2014/main" id="{A0CF77D8-3A39-94BF-4EC5-9F8A6FD47FC4}"/>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3803E0C0-DDE7-B27B-F0B0-C5F6C1AF8BA0}"/>
              </a:ext>
            </a:extLst>
          </p:cNvPr>
          <p:cNvPicPr>
            <a:picLocks noChangeAspect="1"/>
          </p:cNvPicPr>
          <p:nvPr/>
        </p:nvPicPr>
        <p:blipFill>
          <a:blip r:embed="rId2"/>
          <a:stretch>
            <a:fillRect/>
          </a:stretch>
        </p:blipFill>
        <p:spPr>
          <a:xfrm>
            <a:off x="2985655" y="2259287"/>
            <a:ext cx="6053510" cy="3948636"/>
          </a:xfrm>
          <a:prstGeom prst="rect">
            <a:avLst/>
          </a:prstGeom>
        </p:spPr>
      </p:pic>
    </p:spTree>
    <p:extLst>
      <p:ext uri="{BB962C8B-B14F-4D97-AF65-F5344CB8AC3E}">
        <p14:creationId xmlns:p14="http://schemas.microsoft.com/office/powerpoint/2010/main" val="8595522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69129-390D-B723-677B-B70320BA7311}"/>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54B63433-DDD3-CF2F-B533-6049B5E14D25}"/>
              </a:ext>
            </a:extLst>
          </p:cNvPr>
          <p:cNvSpPr txBox="1"/>
          <p:nvPr/>
        </p:nvSpPr>
        <p:spPr>
          <a:xfrm>
            <a:off x="1226308" y="816331"/>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ALGORITHMS FOR RELATIONAL DATABASE SCHEMA DESIGN</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BE5BCF04-3427-FCD6-5C98-41BD37CBC3E5}"/>
              </a:ext>
            </a:extLst>
          </p:cNvPr>
          <p:cNvSpPr txBox="1"/>
          <p:nvPr/>
        </p:nvSpPr>
        <p:spPr>
          <a:xfrm>
            <a:off x="0" y="1867588"/>
            <a:ext cx="11554690" cy="4340335"/>
          </a:xfrm>
          <a:prstGeom prst="rect">
            <a:avLst/>
          </a:prstGeom>
          <a:noFill/>
          <a:ln>
            <a:noFill/>
          </a:ln>
        </p:spPr>
        <p:txBody>
          <a:bodyPr lIns="0" rIns="0">
            <a:normAutofit/>
          </a:bodyPr>
          <a:lstStyle/>
          <a:p>
            <a:pPr marL="1714500" lvl="3" indent="-342900" algn="just">
              <a:buFont typeface="Arial" panose="020B0604020202020204" pitchFamily="34" charset="0"/>
              <a:buChar char="•"/>
            </a:pPr>
            <a:r>
              <a:rPr lang="en-US" altLang="en-US" sz="2000" b="1" u="sng" dirty="0">
                <a:solidFill>
                  <a:srgbClr val="000000"/>
                </a:solidFill>
                <a:cs typeface="Times New Roman" panose="02020603050405020304" pitchFamily="18" charset="0"/>
              </a:rPr>
              <a:t>Relational Synthesis into 3NF with Dependency Preservation and Lossless (Non-Additive) Join Property</a:t>
            </a:r>
            <a:endParaRPr lang="en-US" sz="2000" u="sng" spc="-1" dirty="0">
              <a:latin typeface="Calibri" panose="020F0502020204030204" pitchFamily="34" charset="0"/>
              <a:ea typeface="Calibri" panose="020F0502020204030204" pitchFamily="34" charset="0"/>
              <a:cs typeface="Calibri" panose="020F0502020204030204" pitchFamily="34" charset="0"/>
            </a:endParaRPr>
          </a:p>
          <a:p>
            <a:pPr marL="1828800" lvl="3" indent="-457200" algn="just">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Goal – </a:t>
            </a:r>
            <a:r>
              <a:rPr lang="en-US" sz="2000" spc="-1" dirty="0">
                <a:latin typeface="Calibri" panose="020F0502020204030204" pitchFamily="34" charset="0"/>
                <a:ea typeface="Calibri" panose="020F0502020204030204" pitchFamily="34" charset="0"/>
                <a:cs typeface="Calibri" panose="020F0502020204030204" pitchFamily="34" charset="0"/>
              </a:rPr>
              <a:t>To achieve 3NF ; preserve the functional dependencies; and maintain the lossless join property</a:t>
            </a: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1828800" lvl="3" indent="-457200" algn="just">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Input – </a:t>
            </a:r>
            <a:r>
              <a:rPr lang="en-US" sz="2000" spc="-1" dirty="0">
                <a:latin typeface="Calibri" panose="020F0502020204030204" pitchFamily="34" charset="0"/>
                <a:ea typeface="Calibri" panose="020F0502020204030204" pitchFamily="34" charset="0"/>
                <a:cs typeface="Calibri" panose="020F0502020204030204" pitchFamily="34" charset="0"/>
              </a:rPr>
              <a:t>A universal relation R and a set of functional dependencies F on the attributes of R.</a:t>
            </a:r>
          </a:p>
          <a:p>
            <a:pPr marL="1828800" lvl="3" indent="-457200" algn="just">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Algorithm Steps - </a:t>
            </a:r>
          </a:p>
          <a:p>
            <a:pPr marL="2286000" lvl="4" indent="-457200" algn="just">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Find a minimal cover G for F </a:t>
            </a:r>
          </a:p>
          <a:p>
            <a:pPr marL="2286000" lvl="4" indent="-457200" algn="just">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For each left-hand-side X of a functional dependency that appears in G, create a relation schema in D with attributes {X υ {A1} υ {A2} ... υ {Ak}}, where X </a:t>
            </a:r>
            <a:r>
              <a:rPr lang="en-US" altLang="en-US" sz="2000" dirty="0">
                <a:solidFill>
                  <a:srgbClr val="000000"/>
                </a:solidFill>
                <a:cs typeface="Tahoma" panose="020B0604030504040204" pitchFamily="34" charset="0"/>
                <a:sym typeface="Wingdings 3" panose="05040102010807070707" pitchFamily="18" charset="2"/>
              </a:rPr>
              <a:t></a:t>
            </a:r>
            <a:r>
              <a:rPr lang="en-US" sz="2000" spc="-1" dirty="0">
                <a:latin typeface="Calibri" panose="020F0502020204030204" pitchFamily="34" charset="0"/>
                <a:ea typeface="Calibri" panose="020F0502020204030204" pitchFamily="34" charset="0"/>
                <a:cs typeface="Calibri" panose="020F0502020204030204" pitchFamily="34" charset="0"/>
              </a:rPr>
              <a:t> A1, X </a:t>
            </a:r>
            <a:r>
              <a:rPr lang="en-US" altLang="en-US" sz="2000" dirty="0">
                <a:solidFill>
                  <a:srgbClr val="000000"/>
                </a:solidFill>
                <a:cs typeface="Tahoma" panose="020B0604030504040204" pitchFamily="34" charset="0"/>
                <a:sym typeface="Wingdings 3" panose="05040102010807070707" pitchFamily="18" charset="2"/>
              </a:rPr>
              <a:t> </a:t>
            </a:r>
            <a:r>
              <a:rPr lang="en-US" sz="2000" spc="-1" dirty="0">
                <a:latin typeface="Calibri" panose="020F0502020204030204" pitchFamily="34" charset="0"/>
                <a:ea typeface="Calibri" panose="020F0502020204030204" pitchFamily="34" charset="0"/>
                <a:cs typeface="Calibri" panose="020F0502020204030204" pitchFamily="34" charset="0"/>
              </a:rPr>
              <a:t>A2, ..., X –&gt;Ak are the only dependencies in G with X as left-hand-side (X is the key of this relation).</a:t>
            </a:r>
          </a:p>
          <a:p>
            <a:pPr marL="2286000" lvl="4" indent="-457200" algn="just">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If none of the relation schemas in D contains a key of R, then create one more relation schema in D that contains attributes that form </a:t>
            </a:r>
            <a:r>
              <a:rPr lang="en-US" sz="2000" b="1" spc="-1" dirty="0">
                <a:solidFill>
                  <a:srgbClr val="FF0000"/>
                </a:solidFill>
                <a:latin typeface="Calibri" panose="020F0502020204030204" pitchFamily="34" charset="0"/>
                <a:ea typeface="Calibri" panose="020F0502020204030204" pitchFamily="34" charset="0"/>
                <a:cs typeface="Calibri" panose="020F0502020204030204" pitchFamily="34" charset="0"/>
              </a:rPr>
              <a:t>a key of R</a:t>
            </a:r>
            <a:r>
              <a:rPr lang="en-US" sz="2000" spc="-1" dirty="0">
                <a:latin typeface="Calibri" panose="020F0502020204030204" pitchFamily="34" charset="0"/>
                <a:ea typeface="Calibri" panose="020F0502020204030204" pitchFamily="34" charset="0"/>
                <a:cs typeface="Calibri" panose="020F0502020204030204" pitchFamily="34" charset="0"/>
              </a:rPr>
              <a:t>.</a:t>
            </a:r>
          </a:p>
          <a:p>
            <a:pPr marL="2286000" lvl="4" indent="-457200" algn="just">
              <a:buFont typeface="+mj-lt"/>
              <a:buAutoNum type="arabicPeriod"/>
            </a:pPr>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9C6352DC-0756-524E-9D6C-0595E6E62538}"/>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141</a:t>
            </a:fld>
            <a:endParaRPr lang="en-IN" sz="1050" b="0" strike="noStrike" spc="-1">
              <a:latin typeface="Times New Roman"/>
            </a:endParaRPr>
          </a:p>
        </p:txBody>
      </p:sp>
      <p:sp>
        <p:nvSpPr>
          <p:cNvPr id="160" name="TextShape 4">
            <a:extLst>
              <a:ext uri="{FF2B5EF4-FFF2-40B4-BE49-F238E27FC236}">
                <a16:creationId xmlns:a16="http://schemas.microsoft.com/office/drawing/2014/main" id="{9C5B528B-D590-AB11-0981-889EB96F55FD}"/>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6308412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5D54A-0337-02C1-C480-D8B7A762A6E8}"/>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D5A5B67C-F3A2-471A-0646-D27361EFE18F}"/>
              </a:ext>
            </a:extLst>
          </p:cNvPr>
          <p:cNvSpPr txBox="1"/>
          <p:nvPr/>
        </p:nvSpPr>
        <p:spPr>
          <a:xfrm>
            <a:off x="1226308" y="816331"/>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ALGORITHMS FOR RELATIONAL DATABASE SCHEMA DESIGN</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C08C6031-186A-F1FC-1925-F5D801097415}"/>
              </a:ext>
            </a:extLst>
          </p:cNvPr>
          <p:cNvSpPr txBox="1"/>
          <p:nvPr/>
        </p:nvSpPr>
        <p:spPr>
          <a:xfrm>
            <a:off x="0" y="1867588"/>
            <a:ext cx="11554690" cy="4340335"/>
          </a:xfrm>
          <a:prstGeom prst="rect">
            <a:avLst/>
          </a:prstGeom>
          <a:noFill/>
          <a:ln>
            <a:noFill/>
          </a:ln>
        </p:spPr>
        <p:txBody>
          <a:bodyPr lIns="0" rIns="0">
            <a:normAutofit/>
          </a:bodyPr>
          <a:lstStyle/>
          <a:p>
            <a:pPr marL="1714500" lvl="3" indent="-342900" algn="just">
              <a:buFont typeface="Arial" panose="020B0604020202020204" pitchFamily="34" charset="0"/>
              <a:buChar char="•"/>
            </a:pPr>
            <a:r>
              <a:rPr lang="en-US" altLang="en-US" sz="2000" b="1" u="sng" dirty="0">
                <a:solidFill>
                  <a:srgbClr val="000000"/>
                </a:solidFill>
                <a:cs typeface="Times New Roman" panose="02020603050405020304" pitchFamily="18" charset="0"/>
              </a:rPr>
              <a:t>Finding a Key K for R Given a set F of Functional Dependencies</a:t>
            </a:r>
            <a:endParaRPr lang="en-US" sz="2000" u="sng" spc="-1" dirty="0">
              <a:latin typeface="Calibri" panose="020F0502020204030204" pitchFamily="34" charset="0"/>
              <a:ea typeface="Calibri" panose="020F0502020204030204" pitchFamily="34" charset="0"/>
              <a:cs typeface="Calibri" panose="020F0502020204030204" pitchFamily="34" charset="0"/>
            </a:endParaRPr>
          </a:p>
          <a:p>
            <a:pPr marL="1828800" lvl="3" indent="-457200" algn="just">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Goal – </a:t>
            </a:r>
            <a:r>
              <a:rPr lang="en-US" sz="2000" spc="-1" dirty="0">
                <a:latin typeface="Calibri" panose="020F0502020204030204" pitchFamily="34" charset="0"/>
                <a:ea typeface="Calibri" panose="020F0502020204030204" pitchFamily="34" charset="0"/>
                <a:cs typeface="Calibri" panose="020F0502020204030204" pitchFamily="34" charset="0"/>
              </a:rPr>
              <a:t>to identify a candidate key (or keys) for the relation. A candidate key is a minimal set of attributes that can uniquely identify a tuple in the relation, considering the functional dependencies provided.</a:t>
            </a:r>
          </a:p>
          <a:p>
            <a:pPr marL="1828800" lvl="3" indent="-457200" algn="just">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Input – </a:t>
            </a:r>
            <a:r>
              <a:rPr lang="en-US" sz="2000" spc="-1" dirty="0">
                <a:latin typeface="Calibri" panose="020F0502020204030204" pitchFamily="34" charset="0"/>
                <a:ea typeface="Calibri" panose="020F0502020204030204" pitchFamily="34" charset="0"/>
                <a:cs typeface="Calibri" panose="020F0502020204030204" pitchFamily="34" charset="0"/>
              </a:rPr>
              <a:t>A universal relation R and a set of functional dependencies F on the attributes of R.</a:t>
            </a:r>
          </a:p>
          <a:p>
            <a:pPr marL="1828800" lvl="3" indent="-457200" algn="just">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Algorithm Steps – </a:t>
            </a:r>
          </a:p>
          <a:p>
            <a:pPr marL="2286000" lvl="4" indent="-457200" algn="just">
              <a:lnSpc>
                <a:spcPct val="150000"/>
              </a:lnSpc>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Set K := R.</a:t>
            </a:r>
          </a:p>
          <a:p>
            <a:pPr marL="2286000" lvl="4" indent="-457200" algn="just">
              <a:lnSpc>
                <a:spcPct val="150000"/>
              </a:lnSpc>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For each attribute A in K {</a:t>
            </a:r>
          </a:p>
          <a:p>
            <a:pPr lvl="4" algn="just">
              <a:lnSpc>
                <a:spcPct val="150000"/>
              </a:lnSpc>
            </a:pPr>
            <a:r>
              <a:rPr lang="en-US" sz="2000" spc="-1" dirty="0">
                <a:latin typeface="Calibri" panose="020F0502020204030204" pitchFamily="34" charset="0"/>
                <a:ea typeface="Calibri" panose="020F0502020204030204" pitchFamily="34" charset="0"/>
                <a:cs typeface="Calibri" panose="020F0502020204030204" pitchFamily="34" charset="0"/>
              </a:rPr>
              <a:t>            compute (K - A)+ with respect to F;</a:t>
            </a:r>
          </a:p>
          <a:p>
            <a:pPr lvl="4" algn="just">
              <a:lnSpc>
                <a:spcPct val="150000"/>
              </a:lnSpc>
            </a:pPr>
            <a:r>
              <a:rPr lang="en-US" sz="2000" spc="-1" dirty="0">
                <a:latin typeface="Calibri" panose="020F0502020204030204" pitchFamily="34" charset="0"/>
                <a:ea typeface="Calibri" panose="020F0502020204030204" pitchFamily="34" charset="0"/>
                <a:cs typeface="Calibri" panose="020F0502020204030204" pitchFamily="34" charset="0"/>
              </a:rPr>
              <a:t>		If (K - A)+ contains all the attributes in R, </a:t>
            </a:r>
          </a:p>
          <a:p>
            <a:pPr lvl="4" algn="just">
              <a:lnSpc>
                <a:spcPct val="150000"/>
              </a:lnSpc>
            </a:pPr>
            <a:r>
              <a:rPr lang="en-US" sz="2000" spc="-1" dirty="0">
                <a:latin typeface="Calibri" panose="020F0502020204030204" pitchFamily="34" charset="0"/>
                <a:ea typeface="Calibri" panose="020F0502020204030204" pitchFamily="34" charset="0"/>
                <a:cs typeface="Calibri" panose="020F0502020204030204" pitchFamily="34" charset="0"/>
              </a:rPr>
              <a:t>			then set K := K - {A}; }</a:t>
            </a:r>
          </a:p>
          <a:p>
            <a:pPr lvl="4" algn="just"/>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FF44586D-BBAF-BB27-A686-760201B48350}"/>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142</a:t>
            </a:fld>
            <a:endParaRPr lang="en-IN" sz="1050" b="0" strike="noStrike" spc="-1">
              <a:latin typeface="Times New Roman"/>
            </a:endParaRPr>
          </a:p>
        </p:txBody>
      </p:sp>
      <p:sp>
        <p:nvSpPr>
          <p:cNvPr id="160" name="TextShape 4">
            <a:extLst>
              <a:ext uri="{FF2B5EF4-FFF2-40B4-BE49-F238E27FC236}">
                <a16:creationId xmlns:a16="http://schemas.microsoft.com/office/drawing/2014/main" id="{269AF8F8-96ED-1804-C10E-316FF9D1905C}"/>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41989412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49AAB-7B85-DB52-6705-B9241992CCB6}"/>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F19F0EAA-5B9B-D949-09BF-878DB92E4CB4}"/>
              </a:ext>
            </a:extLst>
          </p:cNvPr>
          <p:cNvSpPr txBox="1"/>
          <p:nvPr/>
        </p:nvSpPr>
        <p:spPr>
          <a:xfrm>
            <a:off x="1226308" y="816331"/>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ALGORITHMS FOR RELATIONAL DATABASE SCHEMA DESIGN</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36AAAE25-4E5B-E3A9-64F1-925D70215D1A}"/>
              </a:ext>
            </a:extLst>
          </p:cNvPr>
          <p:cNvSpPr txBox="1"/>
          <p:nvPr/>
        </p:nvSpPr>
        <p:spPr>
          <a:xfrm>
            <a:off x="0" y="1867588"/>
            <a:ext cx="11554690" cy="4340335"/>
          </a:xfrm>
          <a:prstGeom prst="rect">
            <a:avLst/>
          </a:prstGeom>
          <a:noFill/>
          <a:ln>
            <a:noFill/>
          </a:ln>
        </p:spPr>
        <p:txBody>
          <a:bodyPr lIns="0" rIns="0">
            <a:normAutofit/>
          </a:bodyPr>
          <a:lstStyle/>
          <a:p>
            <a:pPr marL="1714500" lvl="3" indent="-342900" algn="just">
              <a:buFont typeface="Arial" panose="020B0604020202020204" pitchFamily="34" charset="0"/>
              <a:buChar char="•"/>
            </a:pPr>
            <a:r>
              <a:rPr lang="en-US" altLang="en-US" sz="2000" b="1" u="sng" dirty="0">
                <a:solidFill>
                  <a:srgbClr val="000000"/>
                </a:solidFill>
                <a:cs typeface="Times New Roman" panose="02020603050405020304" pitchFamily="18" charset="0"/>
              </a:rPr>
              <a:t>Finding a Key K for R Given a set F of Functional Dependencies</a:t>
            </a:r>
            <a:endParaRPr lang="en-US" sz="2000" u="sng" spc="-1" dirty="0">
              <a:latin typeface="Calibri" panose="020F0502020204030204" pitchFamily="34" charset="0"/>
              <a:ea typeface="Calibri" panose="020F0502020204030204" pitchFamily="34" charset="0"/>
              <a:cs typeface="Calibri" panose="020F0502020204030204" pitchFamily="34" charset="0"/>
            </a:endParaRPr>
          </a:p>
          <a:p>
            <a:pPr marL="1828800" lvl="3" indent="-457200" algn="just">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Example – </a:t>
            </a: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2691D6A3-DE78-8953-6EE4-699A8EB36400}"/>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143</a:t>
            </a:fld>
            <a:endParaRPr lang="en-IN" sz="1050" b="0" strike="noStrike" spc="-1">
              <a:latin typeface="Times New Roman"/>
            </a:endParaRPr>
          </a:p>
        </p:txBody>
      </p:sp>
      <p:sp>
        <p:nvSpPr>
          <p:cNvPr id="160" name="TextShape 4">
            <a:extLst>
              <a:ext uri="{FF2B5EF4-FFF2-40B4-BE49-F238E27FC236}">
                <a16:creationId xmlns:a16="http://schemas.microsoft.com/office/drawing/2014/main" id="{D95B3068-5D4C-91BB-CB2D-D7AC82963A8D}"/>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F2247561-4B87-79DC-3928-E46B7776FE7A}"/>
              </a:ext>
            </a:extLst>
          </p:cNvPr>
          <p:cNvPicPr>
            <a:picLocks noChangeAspect="1"/>
          </p:cNvPicPr>
          <p:nvPr/>
        </p:nvPicPr>
        <p:blipFill>
          <a:blip r:embed="rId2"/>
          <a:stretch>
            <a:fillRect/>
          </a:stretch>
        </p:blipFill>
        <p:spPr>
          <a:xfrm>
            <a:off x="2220301" y="2611369"/>
            <a:ext cx="4620270" cy="3048425"/>
          </a:xfrm>
          <a:prstGeom prst="rect">
            <a:avLst/>
          </a:prstGeom>
        </p:spPr>
      </p:pic>
    </p:spTree>
    <p:extLst>
      <p:ext uri="{BB962C8B-B14F-4D97-AF65-F5344CB8AC3E}">
        <p14:creationId xmlns:p14="http://schemas.microsoft.com/office/powerpoint/2010/main" val="20946768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066D8-4FD8-F37E-3255-EC664B188190}"/>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875D845B-E58D-CFF1-13A2-1B7E3B046FB3}"/>
              </a:ext>
            </a:extLst>
          </p:cNvPr>
          <p:cNvSpPr txBox="1"/>
          <p:nvPr/>
        </p:nvSpPr>
        <p:spPr>
          <a:xfrm>
            <a:off x="1226308" y="816331"/>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ALGORITHMS FOR RELATIONAL DATABASE SCHEMA DESIGN</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71118FCE-12A3-67D4-9FF2-E8FDF4CD8FF4}"/>
              </a:ext>
            </a:extLst>
          </p:cNvPr>
          <p:cNvSpPr txBox="1"/>
          <p:nvPr/>
        </p:nvSpPr>
        <p:spPr>
          <a:xfrm>
            <a:off x="0" y="1867588"/>
            <a:ext cx="11554690" cy="4340335"/>
          </a:xfrm>
          <a:prstGeom prst="rect">
            <a:avLst/>
          </a:prstGeom>
          <a:noFill/>
          <a:ln>
            <a:noFill/>
          </a:ln>
        </p:spPr>
        <p:txBody>
          <a:bodyPr lIns="0" rIns="0">
            <a:normAutofit/>
          </a:bodyPr>
          <a:lstStyle/>
          <a:p>
            <a:pPr marL="1714500" lvl="3" indent="-342900" algn="just">
              <a:buFont typeface="Arial" panose="020B0604020202020204" pitchFamily="34" charset="0"/>
              <a:buChar char="•"/>
            </a:pPr>
            <a:r>
              <a:rPr lang="en-US" altLang="en-US" sz="2000" b="1" u="sng" dirty="0">
                <a:solidFill>
                  <a:srgbClr val="000000"/>
                </a:solidFill>
                <a:cs typeface="Times New Roman" panose="02020603050405020304" pitchFamily="18" charset="0"/>
              </a:rPr>
              <a:t>Finding a Key K for R Given a set F of Functional Dependencies</a:t>
            </a:r>
            <a:endParaRPr lang="en-US" sz="2000" u="sng" spc="-1" dirty="0">
              <a:latin typeface="Calibri" panose="020F0502020204030204" pitchFamily="34" charset="0"/>
              <a:ea typeface="Calibri" panose="020F0502020204030204" pitchFamily="34" charset="0"/>
              <a:cs typeface="Calibri" panose="020F0502020204030204" pitchFamily="34" charset="0"/>
            </a:endParaRPr>
          </a:p>
          <a:p>
            <a:pPr marL="1828800" lvl="3" indent="-457200" algn="just">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Example – </a:t>
            </a: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32DEDD9C-199D-563B-79D9-C43E452FCCE1}"/>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144</a:t>
            </a:fld>
            <a:endParaRPr lang="en-IN" sz="1050" b="0" strike="noStrike" spc="-1">
              <a:latin typeface="Times New Roman"/>
            </a:endParaRPr>
          </a:p>
        </p:txBody>
      </p:sp>
      <p:sp>
        <p:nvSpPr>
          <p:cNvPr id="160" name="TextShape 4">
            <a:extLst>
              <a:ext uri="{FF2B5EF4-FFF2-40B4-BE49-F238E27FC236}">
                <a16:creationId xmlns:a16="http://schemas.microsoft.com/office/drawing/2014/main" id="{8A2E6400-2BE9-49F7-4B53-AFA2C165BFFE}"/>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4" name="Picture 3">
            <a:extLst>
              <a:ext uri="{FF2B5EF4-FFF2-40B4-BE49-F238E27FC236}">
                <a16:creationId xmlns:a16="http://schemas.microsoft.com/office/drawing/2014/main" id="{B9CB3FD9-2C7F-2FFE-159E-ADBB7F8999F6}"/>
              </a:ext>
            </a:extLst>
          </p:cNvPr>
          <p:cNvPicPr>
            <a:picLocks noChangeAspect="1"/>
          </p:cNvPicPr>
          <p:nvPr/>
        </p:nvPicPr>
        <p:blipFill>
          <a:blip r:embed="rId2"/>
          <a:stretch>
            <a:fillRect/>
          </a:stretch>
        </p:blipFill>
        <p:spPr>
          <a:xfrm>
            <a:off x="2126673" y="2581466"/>
            <a:ext cx="7171755" cy="3556458"/>
          </a:xfrm>
          <a:prstGeom prst="rect">
            <a:avLst/>
          </a:prstGeom>
        </p:spPr>
      </p:pic>
    </p:spTree>
    <p:extLst>
      <p:ext uri="{BB962C8B-B14F-4D97-AF65-F5344CB8AC3E}">
        <p14:creationId xmlns:p14="http://schemas.microsoft.com/office/powerpoint/2010/main" val="12698096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E4654-09D5-F24D-D1D9-81CC9EE0BA34}"/>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F9683FB1-824A-82E1-BC6C-06AF134EA6E0}"/>
              </a:ext>
            </a:extLst>
          </p:cNvPr>
          <p:cNvSpPr txBox="1"/>
          <p:nvPr/>
        </p:nvSpPr>
        <p:spPr>
          <a:xfrm>
            <a:off x="1226308" y="816331"/>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ALGORITHMS FOR RELATIONAL DATABASE SCHEMA DESIGN</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98606FA8-88D2-C48A-0D4E-9164B6521B73}"/>
              </a:ext>
            </a:extLst>
          </p:cNvPr>
          <p:cNvSpPr txBox="1"/>
          <p:nvPr/>
        </p:nvSpPr>
        <p:spPr>
          <a:xfrm>
            <a:off x="0" y="1867588"/>
            <a:ext cx="11554690" cy="4340335"/>
          </a:xfrm>
          <a:prstGeom prst="rect">
            <a:avLst/>
          </a:prstGeom>
          <a:noFill/>
          <a:ln>
            <a:noFill/>
          </a:ln>
        </p:spPr>
        <p:txBody>
          <a:bodyPr lIns="0" rIns="0">
            <a:normAutofit/>
          </a:bodyPr>
          <a:lstStyle/>
          <a:p>
            <a:pPr marL="1714500" lvl="3" indent="-342900" algn="just">
              <a:buFont typeface="Arial" panose="020B0604020202020204" pitchFamily="34" charset="0"/>
              <a:buChar char="•"/>
            </a:pPr>
            <a:r>
              <a:rPr lang="en-US" altLang="en-US" sz="2000" b="1" u="sng" dirty="0">
                <a:solidFill>
                  <a:srgbClr val="000000"/>
                </a:solidFill>
                <a:cs typeface="Times New Roman" panose="02020603050405020304" pitchFamily="18" charset="0"/>
              </a:rPr>
              <a:t>Finding a Key K for R Given a set F of Functional Dependencies</a:t>
            </a:r>
            <a:endParaRPr lang="en-US" sz="2000" u="sng" spc="-1" dirty="0">
              <a:latin typeface="Calibri" panose="020F0502020204030204" pitchFamily="34" charset="0"/>
              <a:ea typeface="Calibri" panose="020F0502020204030204" pitchFamily="34" charset="0"/>
              <a:cs typeface="Calibri" panose="020F0502020204030204" pitchFamily="34" charset="0"/>
            </a:endParaRPr>
          </a:p>
          <a:p>
            <a:pPr marL="1828800" lvl="3" indent="-457200" algn="just">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Example – </a:t>
            </a: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38910261-5931-0222-F678-5268F082FE23}"/>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145</a:t>
            </a:fld>
            <a:endParaRPr lang="en-IN" sz="1050" b="0" strike="noStrike" spc="-1">
              <a:latin typeface="Times New Roman"/>
            </a:endParaRPr>
          </a:p>
        </p:txBody>
      </p:sp>
      <p:sp>
        <p:nvSpPr>
          <p:cNvPr id="160" name="TextShape 4">
            <a:extLst>
              <a:ext uri="{FF2B5EF4-FFF2-40B4-BE49-F238E27FC236}">
                <a16:creationId xmlns:a16="http://schemas.microsoft.com/office/drawing/2014/main" id="{BA3CA75C-6010-400D-A26A-EC4E71935E6A}"/>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255C5DDE-A8AA-FDCA-8183-961FCBA230DA}"/>
              </a:ext>
            </a:extLst>
          </p:cNvPr>
          <p:cNvPicPr>
            <a:picLocks noChangeAspect="1"/>
          </p:cNvPicPr>
          <p:nvPr/>
        </p:nvPicPr>
        <p:blipFill>
          <a:blip r:embed="rId2"/>
          <a:stretch>
            <a:fillRect/>
          </a:stretch>
        </p:blipFill>
        <p:spPr>
          <a:xfrm>
            <a:off x="2969002" y="2306392"/>
            <a:ext cx="6991532" cy="3984748"/>
          </a:xfrm>
          <a:prstGeom prst="rect">
            <a:avLst/>
          </a:prstGeom>
        </p:spPr>
      </p:pic>
    </p:spTree>
    <p:extLst>
      <p:ext uri="{BB962C8B-B14F-4D97-AF65-F5344CB8AC3E}">
        <p14:creationId xmlns:p14="http://schemas.microsoft.com/office/powerpoint/2010/main" val="255022425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66E9E-80D8-0A26-B99D-D75C9A343E35}"/>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0E2AA358-30AD-D361-6C89-A9CBF8921FBA}"/>
              </a:ext>
            </a:extLst>
          </p:cNvPr>
          <p:cNvSpPr txBox="1"/>
          <p:nvPr/>
        </p:nvSpPr>
        <p:spPr>
          <a:xfrm>
            <a:off x="1226308" y="816331"/>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ALGORITHMS FOR RELATIONAL DATABASE SCHEMA DESIGN</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4859B2FB-EC79-8782-259B-5D01E1D7DD75}"/>
              </a:ext>
            </a:extLst>
          </p:cNvPr>
          <p:cNvSpPr txBox="1"/>
          <p:nvPr/>
        </p:nvSpPr>
        <p:spPr>
          <a:xfrm>
            <a:off x="0" y="1867588"/>
            <a:ext cx="11554690" cy="4340335"/>
          </a:xfrm>
          <a:prstGeom prst="rect">
            <a:avLst/>
          </a:prstGeom>
          <a:noFill/>
          <a:ln>
            <a:noFill/>
          </a:ln>
        </p:spPr>
        <p:txBody>
          <a:bodyPr lIns="0" rIns="0">
            <a:normAutofit/>
          </a:bodyPr>
          <a:lstStyle/>
          <a:p>
            <a:pPr marL="1714500" lvl="3" indent="-342900" algn="just">
              <a:buFont typeface="Arial" panose="020B0604020202020204" pitchFamily="34" charset="0"/>
              <a:buChar char="•"/>
            </a:pPr>
            <a:r>
              <a:rPr lang="en-US" altLang="en-US" sz="2000" b="1" u="sng" dirty="0">
                <a:solidFill>
                  <a:srgbClr val="000000"/>
                </a:solidFill>
                <a:cs typeface="Times New Roman" panose="02020603050405020304" pitchFamily="18" charset="0"/>
              </a:rPr>
              <a:t>Finding a Key K for R Given a set F of Functional Dependencies</a:t>
            </a:r>
            <a:endParaRPr lang="en-US" sz="2000" u="sng" spc="-1" dirty="0">
              <a:latin typeface="Calibri" panose="020F0502020204030204" pitchFamily="34" charset="0"/>
              <a:ea typeface="Calibri" panose="020F0502020204030204" pitchFamily="34" charset="0"/>
              <a:cs typeface="Calibri" panose="020F0502020204030204" pitchFamily="34" charset="0"/>
            </a:endParaRPr>
          </a:p>
          <a:p>
            <a:pPr marL="1828800" lvl="3" indent="-457200" algn="just">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Conclusion – </a:t>
            </a:r>
          </a:p>
          <a:p>
            <a:pPr marL="2286000" lvl="4" indent="-457200" algn="just">
              <a:lnSpc>
                <a:spcPct val="150000"/>
              </a:lnSpc>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Compute the closure of different attribute sets to check which sets can determine all attributes in the relation.</a:t>
            </a:r>
          </a:p>
          <a:p>
            <a:pPr marL="2286000" lvl="4" indent="-457200" algn="just">
              <a:lnSpc>
                <a:spcPct val="150000"/>
              </a:lnSpc>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Identify the minimal set of attributes that determine all attributes — these are the candidate keys.</a:t>
            </a:r>
          </a:p>
          <a:p>
            <a:pPr marL="2286000" lvl="4" indent="-457200" algn="just">
              <a:lnSpc>
                <a:spcPct val="150000"/>
              </a:lnSpc>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If necessary, choose one candidate key as the primary key.</a:t>
            </a:r>
          </a:p>
          <a:p>
            <a:pPr marL="1828800" lvl="3" indent="-457200" algn="just">
              <a:lnSpc>
                <a:spcPct val="150000"/>
              </a:lnSpc>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The goal is to find a minimal set of attributes (a candidate key) that can uniquely identify a tuple in the relation, ensuring the integrity and efficiency of the database schema.</a:t>
            </a:r>
          </a:p>
          <a:p>
            <a:pPr lvl="3" algn="just"/>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3424ED31-2E17-2C25-D6B1-A73CF4525AD9}"/>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146</a:t>
            </a:fld>
            <a:endParaRPr lang="en-IN" sz="1050" b="0" strike="noStrike" spc="-1">
              <a:latin typeface="Times New Roman"/>
            </a:endParaRPr>
          </a:p>
        </p:txBody>
      </p:sp>
      <p:sp>
        <p:nvSpPr>
          <p:cNvPr id="160" name="TextShape 4">
            <a:extLst>
              <a:ext uri="{FF2B5EF4-FFF2-40B4-BE49-F238E27FC236}">
                <a16:creationId xmlns:a16="http://schemas.microsoft.com/office/drawing/2014/main" id="{F9757A3E-9E59-D4BE-B21D-B91C30112552}"/>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2956199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138B2-6509-C7BE-3219-CD814534F463}"/>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9001F5DC-5256-E73F-E76D-685F827B7833}"/>
              </a:ext>
            </a:extLst>
          </p:cNvPr>
          <p:cNvSpPr txBox="1"/>
          <p:nvPr/>
        </p:nvSpPr>
        <p:spPr>
          <a:xfrm>
            <a:off x="1097280" y="869830"/>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DATABASE DESIGN: Informal Design Guidelines for Relation Schemas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44A7CDAF-6655-F7EB-B728-EECEBAFAB494}"/>
              </a:ext>
            </a:extLst>
          </p:cNvPr>
          <p:cNvSpPr txBox="1"/>
          <p:nvPr/>
        </p:nvSpPr>
        <p:spPr>
          <a:xfrm>
            <a:off x="1097280" y="1845720"/>
            <a:ext cx="10058040" cy="4023000"/>
          </a:xfrm>
          <a:prstGeom prst="rect">
            <a:avLst/>
          </a:prstGeom>
          <a:noFill/>
          <a:ln>
            <a:noFill/>
          </a:ln>
        </p:spPr>
        <p:txBody>
          <a:bodyPr lIns="0" rIns="0">
            <a:normAutofit fontScale="92500" lnSpcReduction="20000"/>
          </a:bodyPr>
          <a:lstStyle/>
          <a:p>
            <a:pPr marL="285750" indent="-285750" algn="l">
              <a:buFont typeface="Arial" panose="020B0604020202020204" pitchFamily="34" charset="0"/>
              <a:buChar char="•"/>
            </a:pPr>
            <a:r>
              <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Notice that we have to repeat the department information (“building” and “budget”) once for each instructor in the department. </a:t>
            </a:r>
          </a:p>
          <a:p>
            <a:pPr marL="285750" indent="-285750" algn="l">
              <a:buFont typeface="Arial" panose="020B0604020202020204" pitchFamily="34" charset="0"/>
              <a:buChar char="•"/>
            </a:pPr>
            <a:r>
              <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For example, the information about the Comp. Sci. department (Taylor, 100000) is included in the tuples of instructors Katz, Srinivasan, and Brandt.</a:t>
            </a:r>
          </a:p>
          <a:p>
            <a:pPr marL="285750" indent="-285750" algn="l">
              <a:buFont typeface="Arial" panose="020B0604020202020204" pitchFamily="34" charset="0"/>
              <a:buChar char="•"/>
            </a:pPr>
            <a:r>
              <a:rPr lang="en-US" sz="2000" b="1" spc="-1" dirty="0">
                <a:solidFill>
                  <a:srgbClr val="404040"/>
                </a:solidFill>
                <a:highlight>
                  <a:srgbClr val="FFFF00"/>
                </a:highlight>
                <a:latin typeface="Calibri" panose="020F0502020204030204" pitchFamily="34" charset="0"/>
                <a:ea typeface="Calibri" panose="020F0502020204030204" pitchFamily="34" charset="0"/>
                <a:cs typeface="Calibri" panose="020F0502020204030204" pitchFamily="34" charset="0"/>
              </a:rPr>
              <a:t>Data Inconsistency : </a:t>
            </a: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In our original design using instructor and department, we stored the amount of each budget exactly once. This suggests that using </a:t>
            </a:r>
            <a:r>
              <a:rPr lang="en-US" sz="2000" b="1" i="1" spc="-1" dirty="0" err="1">
                <a:solidFill>
                  <a:srgbClr val="404040"/>
                </a:solidFill>
                <a:latin typeface="Calibri" panose="020F0502020204030204" pitchFamily="34" charset="0"/>
                <a:ea typeface="Calibri" panose="020F0502020204030204" pitchFamily="34" charset="0"/>
                <a:cs typeface="Calibri" panose="020F0502020204030204" pitchFamily="34" charset="0"/>
              </a:rPr>
              <a:t>inst_dept</a:t>
            </a:r>
            <a:r>
              <a:rPr lang="en-US" sz="2000" b="1" i="1" spc="-1" dirty="0">
                <a:solidFill>
                  <a:srgbClr val="404040"/>
                </a:solidFill>
                <a:latin typeface="Calibri" panose="020F0502020204030204" pitchFamily="34" charset="0"/>
                <a:ea typeface="Calibri" panose="020F0502020204030204" pitchFamily="34" charset="0"/>
                <a:cs typeface="Calibri" panose="020F0502020204030204" pitchFamily="34" charset="0"/>
              </a:rPr>
              <a:t> </a:t>
            </a: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is a bad idea since it stores the budget amounts redundantly and runs the risk that some user might update the budget amount in one tuple but not all, and thus create inconsistency.</a:t>
            </a:r>
          </a:p>
          <a:p>
            <a:pPr marL="285750" indent="-285750" algn="l">
              <a:buFont typeface="Arial" panose="020B0604020202020204" pitchFamily="34" charset="0"/>
              <a:buChar char="•"/>
            </a:pPr>
            <a:r>
              <a:rPr lang="en-US" sz="2000" b="1" spc="-1" dirty="0" err="1">
                <a:solidFill>
                  <a:srgbClr val="404040"/>
                </a:solidFill>
                <a:highlight>
                  <a:srgbClr val="FFFF00"/>
                </a:highlight>
                <a:latin typeface="Calibri" panose="020F0502020204030204" pitchFamily="34" charset="0"/>
                <a:ea typeface="Calibri" panose="020F0502020204030204" pitchFamily="34" charset="0"/>
                <a:cs typeface="Calibri" panose="020F0502020204030204" pitchFamily="34" charset="0"/>
              </a:rPr>
              <a:t>Updation</a:t>
            </a:r>
            <a:r>
              <a:rPr lang="en-US" sz="2000" b="1" spc="-1" dirty="0">
                <a:solidFill>
                  <a:srgbClr val="404040"/>
                </a:solidFill>
                <a:highlight>
                  <a:srgbClr val="FFFF00"/>
                </a:highlight>
                <a:latin typeface="Calibri" panose="020F0502020204030204" pitchFamily="34" charset="0"/>
                <a:ea typeface="Calibri" panose="020F0502020204030204" pitchFamily="34" charset="0"/>
                <a:cs typeface="Calibri" panose="020F0502020204030204" pitchFamily="34" charset="0"/>
              </a:rPr>
              <a:t> becomes tedious</a:t>
            </a:r>
            <a:r>
              <a:rPr lang="en-US" sz="2000" spc="-1" dirty="0">
                <a:solidFill>
                  <a:srgbClr val="404040"/>
                </a:solidFill>
                <a:highlight>
                  <a:srgbClr val="FFFF00"/>
                </a:highlight>
                <a:latin typeface="Calibri" panose="020F0502020204030204" pitchFamily="34" charset="0"/>
                <a:ea typeface="Calibri" panose="020F0502020204030204" pitchFamily="34" charset="0"/>
                <a:cs typeface="Calibri" panose="020F0502020204030204" pitchFamily="34" charset="0"/>
              </a:rPr>
              <a:t>:</a:t>
            </a: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  Another problem with the </a:t>
            </a:r>
            <a:r>
              <a:rPr lang="en-US" sz="2000" b="1" i="1" spc="-1" dirty="0" err="1">
                <a:solidFill>
                  <a:srgbClr val="404040"/>
                </a:solidFill>
                <a:latin typeface="Calibri" panose="020F0502020204030204" pitchFamily="34" charset="0"/>
                <a:ea typeface="Calibri" panose="020F0502020204030204" pitchFamily="34" charset="0"/>
                <a:cs typeface="Calibri" panose="020F0502020204030204" pitchFamily="34" charset="0"/>
              </a:rPr>
              <a:t>inst_dept</a:t>
            </a:r>
            <a:r>
              <a:rPr lang="en-US" sz="2000" b="1" i="1" spc="-1" dirty="0">
                <a:solidFill>
                  <a:srgbClr val="404040"/>
                </a:solidFill>
                <a:latin typeface="Calibri" panose="020F0502020204030204" pitchFamily="34" charset="0"/>
                <a:ea typeface="Calibri" panose="020F0502020204030204" pitchFamily="34" charset="0"/>
                <a:cs typeface="Calibri" panose="020F0502020204030204" pitchFamily="34" charset="0"/>
              </a:rPr>
              <a:t> </a:t>
            </a: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schema is that suppose we are creating a new department in the university. In the alternative design above, we cannot directly represent the information concerning a department (dept name, building, budget) unless that department has at least one instructor at the university. This is because tuples in the </a:t>
            </a:r>
            <a:r>
              <a:rPr lang="en-US" sz="2100" b="1" i="1" spc="-1" dirty="0" err="1">
                <a:solidFill>
                  <a:srgbClr val="404040"/>
                </a:solidFill>
                <a:latin typeface="Calibri" panose="020F0502020204030204" pitchFamily="34" charset="0"/>
                <a:ea typeface="Calibri" panose="020F0502020204030204" pitchFamily="34" charset="0"/>
                <a:cs typeface="Calibri" panose="020F0502020204030204" pitchFamily="34" charset="0"/>
              </a:rPr>
              <a:t>inst_dept</a:t>
            </a:r>
            <a:r>
              <a:rPr lang="en-US" sz="2100" b="1" i="1" spc="-1" dirty="0">
                <a:solidFill>
                  <a:srgbClr val="404040"/>
                </a:solidFill>
                <a:latin typeface="Calibri" panose="020F0502020204030204" pitchFamily="34" charset="0"/>
                <a:ea typeface="Calibri" panose="020F0502020204030204" pitchFamily="34" charset="0"/>
                <a:cs typeface="Calibri" panose="020F0502020204030204" pitchFamily="34" charset="0"/>
              </a:rPr>
              <a:t> </a:t>
            </a: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table require values for ID, name, and salary. This means that we cannot record information about the newly created department until the first instructor is hired for the new department. So, in the old design (slide 4), the relation department can handle this scenario. </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As per the revised design, the only solution is to create a tuple with a NULL value for building and budget.</a:t>
            </a:r>
          </a:p>
        </p:txBody>
      </p:sp>
      <p:sp>
        <p:nvSpPr>
          <p:cNvPr id="159" name="TextShape 3">
            <a:extLst>
              <a:ext uri="{FF2B5EF4-FFF2-40B4-BE49-F238E27FC236}">
                <a16:creationId xmlns:a16="http://schemas.microsoft.com/office/drawing/2014/main" id="{81CC87B5-6AF2-F624-5E16-EC9F3B600932}"/>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15</a:t>
            </a:fld>
            <a:endParaRPr lang="en-IN" sz="1050" b="0" strike="noStrike" spc="-1">
              <a:latin typeface="Times New Roman"/>
            </a:endParaRPr>
          </a:p>
        </p:txBody>
      </p:sp>
      <p:sp>
        <p:nvSpPr>
          <p:cNvPr id="160" name="TextShape 4">
            <a:extLst>
              <a:ext uri="{FF2B5EF4-FFF2-40B4-BE49-F238E27FC236}">
                <a16:creationId xmlns:a16="http://schemas.microsoft.com/office/drawing/2014/main" id="{19F1FE8F-7A11-6451-063D-601EF6936E8D}"/>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107188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1FA12-0C9B-8C40-307F-46B3C725487B}"/>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8E4248B0-17A7-0318-EA52-5E344D460C07}"/>
              </a:ext>
            </a:extLst>
          </p:cNvPr>
          <p:cNvSpPr txBox="1"/>
          <p:nvPr/>
        </p:nvSpPr>
        <p:spPr>
          <a:xfrm>
            <a:off x="1097280" y="869830"/>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DATABASE DESIGN: Informal Design Guidelines for Relation Schemas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63ED46B0-2997-821A-0005-630B845CAA21}"/>
              </a:ext>
            </a:extLst>
          </p:cNvPr>
          <p:cNvSpPr txBox="1"/>
          <p:nvPr/>
        </p:nvSpPr>
        <p:spPr>
          <a:xfrm>
            <a:off x="1097280" y="1845720"/>
            <a:ext cx="10058040" cy="4023000"/>
          </a:xfrm>
          <a:prstGeom prst="rect">
            <a:avLst/>
          </a:prstGeom>
          <a:noFill/>
          <a:ln>
            <a:noFill/>
          </a:ln>
        </p:spPr>
        <p:txBody>
          <a:bodyPr lIns="0" rIns="0">
            <a:normAutofit lnSpcReduction="10000"/>
          </a:bodyPr>
          <a:lstStyle/>
          <a:p>
            <a:pPr algn="l"/>
            <a:r>
              <a:rPr lang="en-US" sz="2000" b="1"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2. Design Alternative : Smaller Schemas</a:t>
            </a:r>
          </a:p>
          <a:p>
            <a:pPr marL="342900" indent="-342900" algn="l">
              <a:buFont typeface="Arial" panose="020B0604020202020204" pitchFamily="34" charset="0"/>
              <a:buChar char="•"/>
            </a:pPr>
            <a:r>
              <a:rPr lang="en-US" sz="2000" b="1" u="sng" spc="-1" dirty="0">
                <a:solidFill>
                  <a:srgbClr val="404040"/>
                </a:solidFill>
                <a:latin typeface="Calibri" panose="020F0502020204030204" pitchFamily="34" charset="0"/>
                <a:ea typeface="Calibri" panose="020F0502020204030204" pitchFamily="34" charset="0"/>
                <a:cs typeface="Calibri" panose="020F0502020204030204" pitchFamily="34" charset="0"/>
              </a:rPr>
              <a:t>DECOMPOSITION</a:t>
            </a:r>
          </a:p>
          <a:p>
            <a:pPr marL="342900" indent="-342900" algn="l">
              <a:buFont typeface="Arial" panose="020B0604020202020204" pitchFamily="34" charset="0"/>
              <a:buChar char="•"/>
            </a:pP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For example, we consider the schema of </a:t>
            </a:r>
            <a:r>
              <a:rPr lang="en-US" sz="2000" b="1" i="1" spc="-1" dirty="0" err="1">
                <a:solidFill>
                  <a:srgbClr val="404040"/>
                </a:solidFill>
                <a:latin typeface="Calibri" panose="020F0502020204030204" pitchFamily="34" charset="0"/>
                <a:ea typeface="Calibri" panose="020F0502020204030204" pitchFamily="34" charset="0"/>
                <a:cs typeface="Calibri" panose="020F0502020204030204" pitchFamily="34" charset="0"/>
              </a:rPr>
              <a:t>inst_dept</a:t>
            </a:r>
            <a:r>
              <a:rPr lang="en-US" sz="2000" i="1" spc="-1" dirty="0">
                <a:solidFill>
                  <a:srgbClr val="404040"/>
                </a:solidFill>
                <a:latin typeface="Calibri" panose="020F0502020204030204" pitchFamily="34" charset="0"/>
                <a:ea typeface="Calibri" panose="020F0502020204030204" pitchFamily="34" charset="0"/>
                <a:cs typeface="Calibri" panose="020F0502020204030204" pitchFamily="34" charset="0"/>
              </a:rPr>
              <a:t>. </a:t>
            </a:r>
          </a:p>
          <a:p>
            <a:pPr marL="342900" indent="-342900" algn="l">
              <a:buFont typeface="Arial" panose="020B0604020202020204" pitchFamily="34" charset="0"/>
              <a:buChar char="•"/>
            </a:pP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The question here is </a:t>
            </a:r>
          </a:p>
          <a:p>
            <a:pPr marL="800100" lvl="1" indent="-342900">
              <a:buFont typeface="Arial" panose="020B0604020202020204" pitchFamily="34" charset="0"/>
              <a:buChar char="•"/>
            </a:pP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when and how we can decide </a:t>
            </a:r>
            <a:r>
              <a:rPr lang="en-US" sz="2000" b="1" i="1" spc="-1" dirty="0">
                <a:solidFill>
                  <a:srgbClr val="00B050"/>
                </a:solidFill>
                <a:latin typeface="Calibri" panose="020F0502020204030204" pitchFamily="34" charset="0"/>
                <a:ea typeface="Calibri" panose="020F0502020204030204" pitchFamily="34" charset="0"/>
                <a:cs typeface="Calibri" panose="020F0502020204030204" pitchFamily="34" charset="0"/>
              </a:rPr>
              <a:t>on splitting the relation </a:t>
            </a: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into the schemas </a:t>
            </a:r>
            <a:r>
              <a:rPr lang="en-US" sz="2000" b="1" i="1" spc="-1" dirty="0">
                <a:solidFill>
                  <a:srgbClr val="404040"/>
                </a:solidFill>
                <a:latin typeface="Calibri" panose="020F0502020204030204" pitchFamily="34" charset="0"/>
                <a:ea typeface="Calibri" panose="020F0502020204030204" pitchFamily="34" charset="0"/>
                <a:cs typeface="Calibri" panose="020F0502020204030204" pitchFamily="34" charset="0"/>
              </a:rPr>
              <a:t>instructor</a:t>
            </a: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 and </a:t>
            </a:r>
            <a:r>
              <a:rPr lang="en-US" sz="2000" b="1" i="1" spc="-1" dirty="0">
                <a:solidFill>
                  <a:srgbClr val="404040"/>
                </a:solidFill>
                <a:latin typeface="Calibri" panose="020F0502020204030204" pitchFamily="34" charset="0"/>
                <a:ea typeface="Calibri" panose="020F0502020204030204" pitchFamily="34" charset="0"/>
                <a:cs typeface="Calibri" panose="020F0502020204030204" pitchFamily="34" charset="0"/>
              </a:rPr>
              <a:t>department</a:t>
            </a: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The end goal here is </a:t>
            </a:r>
          </a:p>
          <a:p>
            <a:pPr marL="800100" lvl="1" indent="-342900">
              <a:buFont typeface="Arial" panose="020B0604020202020204" pitchFamily="34" charset="0"/>
              <a:buChar char="•"/>
            </a:pPr>
            <a:r>
              <a:rPr lang="en-US" sz="200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To avoid the repetition-of-information problem in the </a:t>
            </a:r>
            <a:r>
              <a:rPr lang="en-US" sz="2000" strike="noStrike" spc="-1" dirty="0" err="1">
                <a:solidFill>
                  <a:srgbClr val="404040"/>
                </a:solidFill>
                <a:latin typeface="Calibri" panose="020F0502020204030204" pitchFamily="34" charset="0"/>
                <a:ea typeface="Calibri" panose="020F0502020204030204" pitchFamily="34" charset="0"/>
                <a:cs typeface="Calibri" panose="020F0502020204030204" pitchFamily="34" charset="0"/>
              </a:rPr>
              <a:t>inst_dept</a:t>
            </a:r>
            <a:r>
              <a:rPr lang="en-US" sz="200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 relation</a:t>
            </a:r>
          </a:p>
          <a:p>
            <a:pPr marL="342900" indent="-342900">
              <a:buFont typeface="Arial" panose="020B0604020202020204" pitchFamily="34" charset="0"/>
              <a:buChar char="•"/>
            </a:pP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How can splitting the relation or decomposition/decomposing of the two schemas(instructor and department) be done.</a:t>
            </a:r>
            <a:endParaRPr lang="en-US" sz="200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As a general rule of thumb, </a:t>
            </a:r>
          </a:p>
          <a:p>
            <a:endParaRPr lang="en-US" sz="200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lvl="2" algn="ct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	</a:t>
            </a:r>
            <a:r>
              <a:rPr lang="en-US" sz="2000" spc="-1" dirty="0">
                <a:solidFill>
                  <a:srgbClr val="00B050"/>
                </a:solidFill>
                <a:latin typeface="Calibri" panose="020F0502020204030204" pitchFamily="34" charset="0"/>
                <a:ea typeface="Calibri" panose="020F0502020204030204" pitchFamily="34" charset="0"/>
                <a:cs typeface="Calibri" panose="020F0502020204030204" pitchFamily="34" charset="0"/>
              </a:rPr>
              <a:t>A SCHEMA THAT EXHIBITS REPETITION OF INFORMATION MAY HAVE TO BE DECOMPOSED INTO SEVERAL SMALLER SCHEMAS.</a:t>
            </a:r>
            <a:endParaRPr lang="en-US" sz="2000" strike="noStrike" spc="-1" dirty="0">
              <a:solidFill>
                <a:srgbClr val="00B050"/>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76BDC9BC-B83F-142D-95AE-A9DA518A0411}"/>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16</a:t>
            </a:fld>
            <a:endParaRPr lang="en-IN" sz="1050" b="0" strike="noStrike" spc="-1">
              <a:latin typeface="Times New Roman"/>
            </a:endParaRPr>
          </a:p>
        </p:txBody>
      </p:sp>
      <p:sp>
        <p:nvSpPr>
          <p:cNvPr id="160" name="TextShape 4">
            <a:extLst>
              <a:ext uri="{FF2B5EF4-FFF2-40B4-BE49-F238E27FC236}">
                <a16:creationId xmlns:a16="http://schemas.microsoft.com/office/drawing/2014/main" id="{2717D39D-BE2E-C0D9-09D5-8E13C7734616}"/>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1764883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1C398-A500-399F-4AAC-D52C05096F27}"/>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7F268D40-99A4-F34C-2BA5-3D470CE49387}"/>
              </a:ext>
            </a:extLst>
          </p:cNvPr>
          <p:cNvSpPr txBox="1"/>
          <p:nvPr/>
        </p:nvSpPr>
        <p:spPr>
          <a:xfrm>
            <a:off x="1097280" y="869830"/>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DATABASE DESIGN: Informal Design Guidelines for Relation Schemas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8D728DF4-5CE6-97C4-6F3B-D574DA7964AE}"/>
              </a:ext>
            </a:extLst>
          </p:cNvPr>
          <p:cNvSpPr txBox="1"/>
          <p:nvPr/>
        </p:nvSpPr>
        <p:spPr>
          <a:xfrm>
            <a:off x="1097280" y="1845720"/>
            <a:ext cx="10058040" cy="4023000"/>
          </a:xfrm>
          <a:prstGeom prst="rect">
            <a:avLst/>
          </a:prstGeom>
          <a:noFill/>
          <a:ln>
            <a:noFill/>
          </a:ln>
        </p:spPr>
        <p:txBody>
          <a:bodyPr lIns="0" rIns="0">
            <a:normAutofit/>
          </a:bodyPr>
          <a:lstStyle/>
          <a:p>
            <a:pPr algn="l"/>
            <a:r>
              <a:rPr lang="en-US" sz="2000" b="1"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2. Design Alternative : Smaller Schemas</a:t>
            </a:r>
          </a:p>
          <a:p>
            <a:pPr marL="342900" indent="-342900" algn="l">
              <a:buFont typeface="Arial" panose="020B0604020202020204" pitchFamily="34" charset="0"/>
              <a:buChar char="•"/>
            </a:pPr>
            <a:r>
              <a:rPr lang="en-US" sz="2000" b="1" u="sng" spc="-1" dirty="0">
                <a:solidFill>
                  <a:srgbClr val="404040"/>
                </a:solidFill>
                <a:latin typeface="Calibri" panose="020F0502020204030204" pitchFamily="34" charset="0"/>
                <a:ea typeface="Calibri" panose="020F0502020204030204" pitchFamily="34" charset="0"/>
                <a:cs typeface="Calibri" panose="020F0502020204030204" pitchFamily="34" charset="0"/>
              </a:rPr>
              <a:t>DECOMPOSITION</a:t>
            </a:r>
          </a:p>
          <a:p>
            <a:pPr marL="342900" indent="-342900" algn="l">
              <a:buFont typeface="Arial" panose="020B0604020202020204" pitchFamily="34" charset="0"/>
              <a:buChar char="•"/>
            </a:pP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When does decomposition of schemas not helpful?</a:t>
            </a:r>
          </a:p>
          <a:p>
            <a:pPr marL="800100" lvl="1" indent="-342900">
              <a:buFont typeface="Arial" panose="020B0604020202020204" pitchFamily="34" charset="0"/>
              <a:buChar char="•"/>
            </a:pP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Consider the case in which </a:t>
            </a:r>
            <a:r>
              <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rPr>
              <a:t>all schemas consist of only one attribute – </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no meaningful relationships can be formed after decomposition</a:t>
            </a:r>
            <a:r>
              <a:rPr lang="en-US" sz="2000" spc="-1" dirty="0">
                <a:latin typeface="Calibri" panose="020F0502020204030204" pitchFamily="34" charset="0"/>
                <a:ea typeface="Calibri" panose="020F0502020204030204" pitchFamily="34" charset="0"/>
                <a:cs typeface="Calibri" panose="020F0502020204030204" pitchFamily="34" charset="0"/>
              </a:rPr>
              <a:t>.</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Consider another case in which we wish to decompose the </a:t>
            </a:r>
            <a:r>
              <a:rPr lang="en-US" sz="2000" i="1" spc="-1" dirty="0">
                <a:solidFill>
                  <a:schemeClr val="accent2"/>
                </a:solidFill>
                <a:latin typeface="Calibri" panose="020F0502020204030204" pitchFamily="34" charset="0"/>
                <a:ea typeface="Calibri" panose="020F0502020204030204" pitchFamily="34" charset="0"/>
                <a:cs typeface="Calibri" panose="020F0502020204030204" pitchFamily="34" charset="0"/>
              </a:rPr>
              <a:t>employee</a:t>
            </a:r>
            <a:r>
              <a:rPr lang="en-US" sz="2000" spc="-1" dirty="0">
                <a:latin typeface="Calibri" panose="020F0502020204030204" pitchFamily="34" charset="0"/>
                <a:ea typeface="Calibri" panose="020F0502020204030204" pitchFamily="34" charset="0"/>
                <a:cs typeface="Calibri" panose="020F0502020204030204" pitchFamily="34" charset="0"/>
              </a:rPr>
              <a:t> schema below into the following schemas:</a:t>
            </a: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B325F53C-C586-B72E-FC5C-5E9A53ED6D77}"/>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17</a:t>
            </a:fld>
            <a:endParaRPr lang="en-IN" sz="1050" b="0" strike="noStrike" spc="-1">
              <a:latin typeface="Times New Roman"/>
            </a:endParaRPr>
          </a:p>
        </p:txBody>
      </p:sp>
      <p:sp>
        <p:nvSpPr>
          <p:cNvPr id="160" name="TextShape 4">
            <a:extLst>
              <a:ext uri="{FF2B5EF4-FFF2-40B4-BE49-F238E27FC236}">
                <a16:creationId xmlns:a16="http://schemas.microsoft.com/office/drawing/2014/main" id="{EF806FAD-F295-123C-3C32-8675FD8169E9}"/>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C8CB544C-A4D9-4F44-0C20-746FD801CC34}"/>
              </a:ext>
            </a:extLst>
          </p:cNvPr>
          <p:cNvPicPr>
            <a:picLocks noChangeAspect="1"/>
          </p:cNvPicPr>
          <p:nvPr/>
        </p:nvPicPr>
        <p:blipFill>
          <a:blip r:embed="rId2"/>
          <a:stretch>
            <a:fillRect/>
          </a:stretch>
        </p:blipFill>
        <p:spPr>
          <a:xfrm>
            <a:off x="3058150" y="4092747"/>
            <a:ext cx="3429479" cy="323895"/>
          </a:xfrm>
          <a:prstGeom prst="rect">
            <a:avLst/>
          </a:prstGeom>
        </p:spPr>
      </p:pic>
      <p:cxnSp>
        <p:nvCxnSpPr>
          <p:cNvPr id="5" name="Straight Arrow Connector 4">
            <a:extLst>
              <a:ext uri="{FF2B5EF4-FFF2-40B4-BE49-F238E27FC236}">
                <a16:creationId xmlns:a16="http://schemas.microsoft.com/office/drawing/2014/main" id="{BD5F6B66-0D4E-C8BA-566F-156FC6E7000D}"/>
              </a:ext>
            </a:extLst>
          </p:cNvPr>
          <p:cNvCxnSpPr/>
          <p:nvPr/>
        </p:nvCxnSpPr>
        <p:spPr>
          <a:xfrm>
            <a:off x="4495800" y="4416642"/>
            <a:ext cx="0" cy="3631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536BF63F-F166-0803-5F76-3B45AD25DF89}"/>
              </a:ext>
            </a:extLst>
          </p:cNvPr>
          <p:cNvPicPr>
            <a:picLocks noChangeAspect="1"/>
          </p:cNvPicPr>
          <p:nvPr/>
        </p:nvPicPr>
        <p:blipFill>
          <a:blip r:embed="rId3"/>
          <a:stretch>
            <a:fillRect/>
          </a:stretch>
        </p:blipFill>
        <p:spPr>
          <a:xfrm>
            <a:off x="3134360" y="4837838"/>
            <a:ext cx="3277057" cy="609685"/>
          </a:xfrm>
          <a:prstGeom prst="rect">
            <a:avLst/>
          </a:prstGeom>
        </p:spPr>
      </p:pic>
    </p:spTree>
    <p:extLst>
      <p:ext uri="{BB962C8B-B14F-4D97-AF65-F5344CB8AC3E}">
        <p14:creationId xmlns:p14="http://schemas.microsoft.com/office/powerpoint/2010/main" val="4239109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04555-965F-7CEE-F20D-E10CB64B727B}"/>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34D7842A-964D-AA10-523A-B621340EB475}"/>
              </a:ext>
            </a:extLst>
          </p:cNvPr>
          <p:cNvSpPr txBox="1"/>
          <p:nvPr/>
        </p:nvSpPr>
        <p:spPr>
          <a:xfrm>
            <a:off x="1097280" y="869830"/>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DATABASE DESIGN: Informal Design Guidelines for Relation Schemas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883D7D38-7F77-9E25-D5D4-82ED2BC9F9E9}"/>
              </a:ext>
            </a:extLst>
          </p:cNvPr>
          <p:cNvSpPr txBox="1"/>
          <p:nvPr/>
        </p:nvSpPr>
        <p:spPr>
          <a:xfrm>
            <a:off x="1097280" y="1845720"/>
            <a:ext cx="10058040" cy="4023000"/>
          </a:xfrm>
          <a:prstGeom prst="rect">
            <a:avLst/>
          </a:prstGeom>
          <a:noFill/>
          <a:ln>
            <a:noFill/>
          </a:ln>
        </p:spPr>
        <p:txBody>
          <a:bodyPr lIns="0" rIns="0">
            <a:normAutofit/>
          </a:bodyPr>
          <a:lstStyle/>
          <a:p>
            <a:pPr algn="l"/>
            <a:r>
              <a:rPr lang="en-US" sz="2000" b="1"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2. Design Alternative : Smaller Schemas</a:t>
            </a:r>
          </a:p>
          <a:p>
            <a:pPr marL="342900" indent="-342900" algn="l">
              <a:buFont typeface="Arial" panose="020B0604020202020204" pitchFamily="34" charset="0"/>
              <a:buChar char="•"/>
            </a:pPr>
            <a:r>
              <a:rPr lang="en-US" sz="2000" b="1" u="sng" spc="-1" dirty="0">
                <a:solidFill>
                  <a:srgbClr val="404040"/>
                </a:solidFill>
                <a:latin typeface="Calibri" panose="020F0502020204030204" pitchFamily="34" charset="0"/>
                <a:ea typeface="Calibri" panose="020F0502020204030204" pitchFamily="34" charset="0"/>
                <a:cs typeface="Calibri" panose="020F0502020204030204" pitchFamily="34" charset="0"/>
              </a:rPr>
              <a:t>DECOMPOSITION</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When will this decomposition be a flaw or challenge?</a:t>
            </a:r>
          </a:p>
          <a:p>
            <a:pPr marL="914400" lvl="1"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When the enterprise or real-world has 2 employees with the same name. </a:t>
            </a:r>
            <a:r>
              <a:rPr lang="en-US" spc="-1"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rPr>
              <a:t>(This scenario is not unlikely in the real-world)</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Now here, as per the schema, each person has a unique employee-id and this ID can serve as a primary key.</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Example, let’s assume two employees, both named Kim, work at the university and have the following tuples in the relation on schema </a:t>
            </a:r>
            <a:r>
              <a:rPr lang="en-US" sz="2000" spc="-1"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rPr>
              <a:t>employee</a:t>
            </a:r>
            <a:r>
              <a:rPr lang="en-US" sz="2000" spc="-1" dirty="0">
                <a:latin typeface="Calibri" panose="020F0502020204030204" pitchFamily="34" charset="0"/>
                <a:ea typeface="Calibri" panose="020F0502020204030204" pitchFamily="34" charset="0"/>
                <a:cs typeface="Calibri" panose="020F0502020204030204" pitchFamily="34" charset="0"/>
              </a:rPr>
              <a:t> in the original design:</a:t>
            </a: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B2F8CFC2-E955-84EE-835A-944D26B71B73}"/>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18</a:t>
            </a:fld>
            <a:endParaRPr lang="en-IN" sz="1050" b="0" strike="noStrike" spc="-1">
              <a:latin typeface="Times New Roman"/>
            </a:endParaRPr>
          </a:p>
        </p:txBody>
      </p:sp>
      <p:sp>
        <p:nvSpPr>
          <p:cNvPr id="160" name="TextShape 4">
            <a:extLst>
              <a:ext uri="{FF2B5EF4-FFF2-40B4-BE49-F238E27FC236}">
                <a16:creationId xmlns:a16="http://schemas.microsoft.com/office/drawing/2014/main" id="{59AB14F0-76A1-1D48-173F-FB98B89C4C38}"/>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4" name="Picture 3">
            <a:extLst>
              <a:ext uri="{FF2B5EF4-FFF2-40B4-BE49-F238E27FC236}">
                <a16:creationId xmlns:a16="http://schemas.microsoft.com/office/drawing/2014/main" id="{28384CE6-0061-4E57-DEDE-174FEC7E4C3C}"/>
              </a:ext>
            </a:extLst>
          </p:cNvPr>
          <p:cNvPicPr>
            <a:picLocks noChangeAspect="1"/>
          </p:cNvPicPr>
          <p:nvPr/>
        </p:nvPicPr>
        <p:blipFill>
          <a:blip r:embed="rId2"/>
          <a:stretch>
            <a:fillRect/>
          </a:stretch>
        </p:blipFill>
        <p:spPr>
          <a:xfrm>
            <a:off x="3856941" y="4706609"/>
            <a:ext cx="3591426" cy="562053"/>
          </a:xfrm>
          <a:prstGeom prst="rect">
            <a:avLst/>
          </a:prstGeom>
        </p:spPr>
      </p:pic>
    </p:spTree>
    <p:extLst>
      <p:ext uri="{BB962C8B-B14F-4D97-AF65-F5344CB8AC3E}">
        <p14:creationId xmlns:p14="http://schemas.microsoft.com/office/powerpoint/2010/main" val="585556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6C32B-BCC4-660F-04AE-AE1BECB7437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F081E3A-EB95-8C7D-5B5E-66789295FBAC}"/>
              </a:ext>
            </a:extLst>
          </p:cNvPr>
          <p:cNvPicPr>
            <a:picLocks noChangeAspect="1"/>
          </p:cNvPicPr>
          <p:nvPr/>
        </p:nvPicPr>
        <p:blipFill>
          <a:blip r:embed="rId2"/>
          <a:stretch>
            <a:fillRect/>
          </a:stretch>
        </p:blipFill>
        <p:spPr>
          <a:xfrm>
            <a:off x="6902059" y="1940955"/>
            <a:ext cx="4915867" cy="4332279"/>
          </a:xfrm>
          <a:prstGeom prst="rect">
            <a:avLst/>
          </a:prstGeom>
        </p:spPr>
      </p:pic>
      <p:sp>
        <p:nvSpPr>
          <p:cNvPr id="157" name="TextShape 1">
            <a:extLst>
              <a:ext uri="{FF2B5EF4-FFF2-40B4-BE49-F238E27FC236}">
                <a16:creationId xmlns:a16="http://schemas.microsoft.com/office/drawing/2014/main" id="{8BC1CB8E-8C68-F339-B7F2-1207DE8C9572}"/>
              </a:ext>
            </a:extLst>
          </p:cNvPr>
          <p:cNvSpPr txBox="1"/>
          <p:nvPr/>
        </p:nvSpPr>
        <p:spPr>
          <a:xfrm>
            <a:off x="1097280" y="869830"/>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DATABASE DESIGN: Informal Design Guidelines for Relation Schemas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884EACB5-BAF8-EBDB-6EE7-58FDBAB1CECC}"/>
              </a:ext>
            </a:extLst>
          </p:cNvPr>
          <p:cNvSpPr txBox="1"/>
          <p:nvPr/>
        </p:nvSpPr>
        <p:spPr>
          <a:xfrm>
            <a:off x="1097278" y="1845719"/>
            <a:ext cx="6303546" cy="4446977"/>
          </a:xfrm>
          <a:prstGeom prst="rect">
            <a:avLst/>
          </a:prstGeom>
          <a:noFill/>
          <a:ln>
            <a:noFill/>
          </a:ln>
        </p:spPr>
        <p:txBody>
          <a:bodyPr lIns="0" rIns="0">
            <a:normAutofit fontScale="85000" lnSpcReduction="20000"/>
          </a:bodyPr>
          <a:lstStyle/>
          <a:p>
            <a:pPr algn="l"/>
            <a:r>
              <a:rPr lang="en-US" sz="2000" b="1"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2. Design Alternative : Smaller Schemas</a:t>
            </a:r>
          </a:p>
          <a:p>
            <a:pPr marL="342900" indent="-342900" algn="l">
              <a:buFont typeface="Arial" panose="020B0604020202020204" pitchFamily="34" charset="0"/>
              <a:buChar char="•"/>
            </a:pPr>
            <a:r>
              <a:rPr lang="en-US" sz="2000" b="1" u="sng" spc="-1" dirty="0">
                <a:solidFill>
                  <a:srgbClr val="404040"/>
                </a:solidFill>
                <a:latin typeface="Calibri" panose="020F0502020204030204" pitchFamily="34" charset="0"/>
                <a:ea typeface="Calibri" panose="020F0502020204030204" pitchFamily="34" charset="0"/>
                <a:cs typeface="Calibri" panose="020F0502020204030204" pitchFamily="34" charset="0"/>
              </a:rPr>
              <a:t>DECOMPOSITION</a:t>
            </a: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400" spc="-1" dirty="0">
                <a:latin typeface="Calibri" panose="020F0502020204030204" pitchFamily="34" charset="0"/>
                <a:ea typeface="Calibri" panose="020F0502020204030204" pitchFamily="34" charset="0"/>
                <a:cs typeface="Calibri" panose="020F0502020204030204" pitchFamily="34" charset="0"/>
              </a:rPr>
              <a:t>The first level and second level of tables shows tuples using the schemas resulting from the decomposition. </a:t>
            </a:r>
          </a:p>
          <a:p>
            <a:pPr marL="800100" lvl="1" indent="-342900">
              <a:buFont typeface="Arial" panose="020B0604020202020204" pitchFamily="34" charset="0"/>
              <a:buChar char="•"/>
            </a:pPr>
            <a:r>
              <a:rPr lang="en-US" sz="2400" spc="-1" dirty="0">
                <a:latin typeface="Calibri" panose="020F0502020204030204" pitchFamily="34" charset="0"/>
                <a:ea typeface="Calibri" panose="020F0502020204030204" pitchFamily="34" charset="0"/>
                <a:cs typeface="Calibri" panose="020F0502020204030204" pitchFamily="34" charset="0"/>
              </a:rPr>
              <a:t>The last table shows the result ,if we attempted to regenerate the original tuples using a natural join.</a:t>
            </a:r>
          </a:p>
          <a:p>
            <a:pPr marL="800100" lvl="1" indent="-342900">
              <a:buFont typeface="Arial" panose="020B0604020202020204" pitchFamily="34" charset="0"/>
              <a:buChar char="•"/>
            </a:pPr>
            <a:r>
              <a:rPr lang="en-US" sz="2400" spc="-1" dirty="0">
                <a:latin typeface="Calibri" panose="020F0502020204030204" pitchFamily="34" charset="0"/>
                <a:ea typeface="Calibri" panose="020F0502020204030204" pitchFamily="34" charset="0"/>
                <a:cs typeface="Calibri" panose="020F0502020204030204" pitchFamily="34" charset="0"/>
              </a:rPr>
              <a:t>Here we see that the two original tuples appear in the result along with two new tuples that incorrectly mix data values of the two employees named Kim.</a:t>
            </a:r>
          </a:p>
          <a:p>
            <a:pPr marL="800100" lvl="1" indent="-342900">
              <a:buFont typeface="Arial" panose="020B0604020202020204" pitchFamily="34" charset="0"/>
              <a:buChar char="•"/>
            </a:pPr>
            <a:r>
              <a:rPr lang="en-US" sz="2400" spc="-1" dirty="0">
                <a:latin typeface="Calibri" panose="020F0502020204030204" pitchFamily="34" charset="0"/>
                <a:ea typeface="Calibri" panose="020F0502020204030204" pitchFamily="34" charset="0"/>
                <a:cs typeface="Calibri" panose="020F0502020204030204" pitchFamily="34" charset="0"/>
              </a:rPr>
              <a:t>This indicates that though there are more tuples but we are having less information that makes sense.</a:t>
            </a:r>
          </a:p>
          <a:p>
            <a:pPr marL="800100" lvl="1" indent="-342900">
              <a:buFont typeface="Arial" panose="020B0604020202020204" pitchFamily="34" charset="0"/>
              <a:buChar char="•"/>
            </a:pPr>
            <a:r>
              <a:rPr lang="en-US" sz="2400" spc="-1" dirty="0">
                <a:latin typeface="Calibri" panose="020F0502020204030204" pitchFamily="34" charset="0"/>
                <a:ea typeface="Calibri" panose="020F0502020204030204" pitchFamily="34" charset="0"/>
                <a:cs typeface="Calibri" panose="020F0502020204030204" pitchFamily="34" charset="0"/>
              </a:rPr>
              <a:t>Thus, the decomposition is unable to represent certain important facts about the university employees. Such decompositions that result in loss of valuable information or which causes ambiguity in the data is referred to as a LOSSY DECOMPOSITION and those that are not causing so are known as LOSSLESS DECOMPOSITIONS.</a:t>
            </a:r>
          </a:p>
        </p:txBody>
      </p:sp>
      <p:sp>
        <p:nvSpPr>
          <p:cNvPr id="159" name="TextShape 3">
            <a:extLst>
              <a:ext uri="{FF2B5EF4-FFF2-40B4-BE49-F238E27FC236}">
                <a16:creationId xmlns:a16="http://schemas.microsoft.com/office/drawing/2014/main" id="{5AA1335C-A6BA-D620-50B2-5FD4EE844EE9}"/>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19</a:t>
            </a:fld>
            <a:endParaRPr lang="en-IN" sz="1050" b="0" strike="noStrike" spc="-1">
              <a:latin typeface="Times New Roman"/>
            </a:endParaRPr>
          </a:p>
        </p:txBody>
      </p:sp>
      <p:sp>
        <p:nvSpPr>
          <p:cNvPr id="160" name="TextShape 4">
            <a:extLst>
              <a:ext uri="{FF2B5EF4-FFF2-40B4-BE49-F238E27FC236}">
                <a16:creationId xmlns:a16="http://schemas.microsoft.com/office/drawing/2014/main" id="{9F8405B1-4B86-6003-5EDB-22213C2FD048}"/>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
        <p:nvSpPr>
          <p:cNvPr id="5" name="Flowchart: Process 4">
            <a:extLst>
              <a:ext uri="{FF2B5EF4-FFF2-40B4-BE49-F238E27FC236}">
                <a16:creationId xmlns:a16="http://schemas.microsoft.com/office/drawing/2014/main" id="{96A1F171-C510-A4B3-1895-D6EDD54380F3}"/>
              </a:ext>
            </a:extLst>
          </p:cNvPr>
          <p:cNvSpPr/>
          <p:nvPr/>
        </p:nvSpPr>
        <p:spPr>
          <a:xfrm>
            <a:off x="7523018" y="5416676"/>
            <a:ext cx="2784764" cy="200891"/>
          </a:xfrm>
          <a:prstGeom prst="flowChartProcess">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Flowchart: Process 5">
            <a:extLst>
              <a:ext uri="{FF2B5EF4-FFF2-40B4-BE49-F238E27FC236}">
                <a16:creationId xmlns:a16="http://schemas.microsoft.com/office/drawing/2014/main" id="{2498D998-99B2-9342-176F-9D249405357A}"/>
              </a:ext>
            </a:extLst>
          </p:cNvPr>
          <p:cNvSpPr/>
          <p:nvPr/>
        </p:nvSpPr>
        <p:spPr>
          <a:xfrm>
            <a:off x="7419109" y="5868720"/>
            <a:ext cx="2736273" cy="200891"/>
          </a:xfrm>
          <a:prstGeom prst="flowChart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94370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Shape 1"/>
          <p:cNvSpPr txBox="1"/>
          <p:nvPr/>
        </p:nvSpPr>
        <p:spPr>
          <a:xfrm>
            <a:off x="1097280" y="286560"/>
            <a:ext cx="10058040" cy="1450440"/>
          </a:xfrm>
          <a:prstGeom prst="rect">
            <a:avLst/>
          </a:prstGeom>
          <a:noFill/>
          <a:ln>
            <a:noFill/>
          </a:ln>
        </p:spPr>
        <p:txBody>
          <a:bodyPr anchor="b">
            <a:noAutofit/>
          </a:bodyPr>
          <a:lstStyle/>
          <a:p>
            <a:pPr algn="ctr">
              <a:lnSpc>
                <a:spcPct val="85000"/>
              </a:lnSpc>
            </a:pPr>
            <a:r>
              <a:rPr lang="en-IN" sz="4800" b="0" strike="noStrike" spc="-52" dirty="0">
                <a:solidFill>
                  <a:srgbClr val="404040"/>
                </a:solidFill>
                <a:latin typeface="Calibri Light"/>
              </a:rPr>
              <a:t>Unit IV Syllabus</a:t>
            </a:r>
            <a:endParaRPr lang="en-US" sz="4800" b="0" strike="noStrike" spc="-1" dirty="0">
              <a:solidFill>
                <a:srgbClr val="000000"/>
              </a:solidFill>
              <a:latin typeface="Calibri"/>
            </a:endParaRPr>
          </a:p>
        </p:txBody>
      </p:sp>
      <p:sp>
        <p:nvSpPr>
          <p:cNvPr id="153" name="TextShape 2"/>
          <p:cNvSpPr txBox="1"/>
          <p:nvPr/>
        </p:nvSpPr>
        <p:spPr>
          <a:xfrm>
            <a:off x="1097279" y="1845720"/>
            <a:ext cx="9958647" cy="4284916"/>
          </a:xfrm>
          <a:prstGeom prst="rect">
            <a:avLst/>
          </a:prstGeom>
          <a:noFill/>
          <a:ln>
            <a:noFill/>
          </a:ln>
        </p:spPr>
        <p:txBody>
          <a:bodyPr lIns="0" rIns="0">
            <a:noAutofit/>
          </a:bodyPr>
          <a:lstStyle/>
          <a:p>
            <a:pPr marL="285750" indent="-285750" algn="just">
              <a:lnSpc>
                <a:spcPct val="90000"/>
              </a:lnSpc>
              <a:spcBef>
                <a:spcPts val="1199"/>
              </a:spcBef>
              <a:spcAft>
                <a:spcPts val="201"/>
              </a:spcAft>
              <a:buFont typeface="Arial" panose="020B0604020202020204" pitchFamily="34" charset="0"/>
              <a:buChar char="•"/>
            </a:pPr>
            <a:r>
              <a:rPr lang="en-US" sz="1800" b="0" strike="noStrike" spc="-1" dirty="0">
                <a:solidFill>
                  <a:srgbClr val="404040"/>
                </a:solidFill>
                <a:latin typeface="Calibri"/>
              </a:rPr>
              <a:t>Database Design : Informal Guidelines for Relation Schemas</a:t>
            </a:r>
          </a:p>
          <a:p>
            <a:pPr marL="285750" indent="-285750" algn="just">
              <a:lnSpc>
                <a:spcPct val="90000"/>
              </a:lnSpc>
              <a:spcBef>
                <a:spcPts val="1199"/>
              </a:spcBef>
              <a:spcAft>
                <a:spcPts val="201"/>
              </a:spcAft>
              <a:buFont typeface="Arial" panose="020B0604020202020204" pitchFamily="34" charset="0"/>
              <a:buChar char="•"/>
            </a:pPr>
            <a:r>
              <a:rPr lang="en-US" spc="-1" dirty="0">
                <a:solidFill>
                  <a:srgbClr val="404040"/>
                </a:solidFill>
                <a:latin typeface="Calibri"/>
              </a:rPr>
              <a:t>Functional Dependencies</a:t>
            </a:r>
          </a:p>
          <a:p>
            <a:pPr marL="285750" indent="-285750" algn="just">
              <a:lnSpc>
                <a:spcPct val="90000"/>
              </a:lnSpc>
              <a:spcBef>
                <a:spcPts val="1199"/>
              </a:spcBef>
              <a:spcAft>
                <a:spcPts val="201"/>
              </a:spcAft>
              <a:buFont typeface="Arial" panose="020B0604020202020204" pitchFamily="34" charset="0"/>
              <a:buChar char="•"/>
            </a:pPr>
            <a:r>
              <a:rPr lang="en-US" sz="1800" b="0" strike="noStrike" spc="-1" dirty="0">
                <a:solidFill>
                  <a:srgbClr val="404040"/>
                </a:solidFill>
                <a:latin typeface="Calibri"/>
              </a:rPr>
              <a:t>Inference Rules</a:t>
            </a:r>
          </a:p>
          <a:p>
            <a:pPr marL="285750" indent="-285750" algn="just">
              <a:lnSpc>
                <a:spcPct val="90000"/>
              </a:lnSpc>
              <a:spcBef>
                <a:spcPts val="1199"/>
              </a:spcBef>
              <a:spcAft>
                <a:spcPts val="201"/>
              </a:spcAft>
              <a:buFont typeface="Arial" panose="020B0604020202020204" pitchFamily="34" charset="0"/>
              <a:buChar char="•"/>
            </a:pPr>
            <a:r>
              <a:rPr lang="en-US" spc="-1" dirty="0">
                <a:solidFill>
                  <a:srgbClr val="404040"/>
                </a:solidFill>
                <a:latin typeface="Calibri"/>
              </a:rPr>
              <a:t>Equivalence and Minimal Cover</a:t>
            </a:r>
          </a:p>
          <a:p>
            <a:pPr marL="285750" indent="-285750" algn="just">
              <a:lnSpc>
                <a:spcPct val="90000"/>
              </a:lnSpc>
              <a:spcBef>
                <a:spcPts val="1199"/>
              </a:spcBef>
              <a:spcAft>
                <a:spcPts val="201"/>
              </a:spcAft>
              <a:buFont typeface="Arial" panose="020B0604020202020204" pitchFamily="34" charset="0"/>
              <a:buChar char="•"/>
            </a:pPr>
            <a:r>
              <a:rPr lang="en-US" sz="1800" b="0" strike="noStrike" spc="-1" dirty="0">
                <a:solidFill>
                  <a:srgbClr val="404040"/>
                </a:solidFill>
                <a:latin typeface="Calibri"/>
              </a:rPr>
              <a:t>Normal Forms based on Primary keys</a:t>
            </a:r>
          </a:p>
          <a:p>
            <a:pPr marL="285750" indent="-285750" algn="just">
              <a:lnSpc>
                <a:spcPct val="90000"/>
              </a:lnSpc>
              <a:spcBef>
                <a:spcPts val="1199"/>
              </a:spcBef>
              <a:spcAft>
                <a:spcPts val="201"/>
              </a:spcAft>
              <a:buFont typeface="Arial" panose="020B0604020202020204" pitchFamily="34" charset="0"/>
              <a:buChar char="•"/>
            </a:pPr>
            <a:r>
              <a:rPr lang="en-US" spc="-1" dirty="0">
                <a:solidFill>
                  <a:srgbClr val="404040"/>
                </a:solidFill>
                <a:latin typeface="Calibri"/>
              </a:rPr>
              <a:t>First Normal Form</a:t>
            </a:r>
          </a:p>
          <a:p>
            <a:pPr marL="285750" indent="-285750" algn="just">
              <a:lnSpc>
                <a:spcPct val="90000"/>
              </a:lnSpc>
              <a:spcBef>
                <a:spcPts val="1199"/>
              </a:spcBef>
              <a:spcAft>
                <a:spcPts val="201"/>
              </a:spcAft>
              <a:buFont typeface="Arial" panose="020B0604020202020204" pitchFamily="34" charset="0"/>
              <a:buChar char="•"/>
            </a:pPr>
            <a:r>
              <a:rPr lang="en-US" sz="1800" b="0" strike="noStrike" spc="-1" dirty="0">
                <a:solidFill>
                  <a:srgbClr val="404040"/>
                </a:solidFill>
                <a:latin typeface="Calibri"/>
              </a:rPr>
              <a:t>General Definitions of 2</a:t>
            </a:r>
            <a:r>
              <a:rPr lang="en-US" sz="1800" b="0" strike="noStrike" spc="-1" baseline="30000" dirty="0">
                <a:solidFill>
                  <a:srgbClr val="404040"/>
                </a:solidFill>
                <a:latin typeface="Calibri"/>
              </a:rPr>
              <a:t>nd</a:t>
            </a:r>
            <a:r>
              <a:rPr lang="en-US" sz="1800" b="0" strike="noStrike" spc="-1" dirty="0">
                <a:solidFill>
                  <a:srgbClr val="404040"/>
                </a:solidFill>
                <a:latin typeface="Calibri"/>
              </a:rPr>
              <a:t> and 3</a:t>
            </a:r>
            <a:r>
              <a:rPr lang="en-US" sz="1800" b="0" strike="noStrike" spc="-1" baseline="30000" dirty="0">
                <a:solidFill>
                  <a:srgbClr val="404040"/>
                </a:solidFill>
                <a:latin typeface="Calibri"/>
              </a:rPr>
              <a:t>rd</a:t>
            </a:r>
            <a:r>
              <a:rPr lang="en-US" sz="1800" b="0" strike="noStrike" spc="-1" dirty="0">
                <a:solidFill>
                  <a:srgbClr val="404040"/>
                </a:solidFill>
                <a:latin typeface="Calibri"/>
              </a:rPr>
              <a:t> Normal Forms</a:t>
            </a:r>
          </a:p>
          <a:p>
            <a:pPr marL="285750" indent="-285750" algn="just">
              <a:lnSpc>
                <a:spcPct val="90000"/>
              </a:lnSpc>
              <a:spcBef>
                <a:spcPts val="1199"/>
              </a:spcBef>
              <a:spcAft>
                <a:spcPts val="201"/>
              </a:spcAft>
              <a:buFont typeface="Arial" panose="020B0604020202020204" pitchFamily="34" charset="0"/>
              <a:buChar char="•"/>
            </a:pPr>
            <a:r>
              <a:rPr lang="en-US" spc="-1" dirty="0">
                <a:solidFill>
                  <a:srgbClr val="404040"/>
                </a:solidFill>
                <a:latin typeface="Calibri"/>
              </a:rPr>
              <a:t>Boyce Codd Normal Form</a:t>
            </a:r>
          </a:p>
          <a:p>
            <a:pPr marL="285750" indent="-285750" algn="just">
              <a:lnSpc>
                <a:spcPct val="90000"/>
              </a:lnSpc>
              <a:spcBef>
                <a:spcPts val="1199"/>
              </a:spcBef>
              <a:spcAft>
                <a:spcPts val="201"/>
              </a:spcAft>
              <a:buFont typeface="Arial" panose="020B0604020202020204" pitchFamily="34" charset="0"/>
              <a:buChar char="•"/>
            </a:pPr>
            <a:r>
              <a:rPr lang="en-US" sz="1800" b="0" strike="noStrike" spc="-1" dirty="0">
                <a:solidFill>
                  <a:srgbClr val="404040"/>
                </a:solidFill>
                <a:latin typeface="Calibri"/>
              </a:rPr>
              <a:t>Properties of Relational Decomposition</a:t>
            </a:r>
          </a:p>
          <a:p>
            <a:pPr marL="285750" indent="-285750" algn="just">
              <a:lnSpc>
                <a:spcPct val="90000"/>
              </a:lnSpc>
              <a:spcBef>
                <a:spcPts val="1199"/>
              </a:spcBef>
              <a:spcAft>
                <a:spcPts val="201"/>
              </a:spcAft>
              <a:buFont typeface="Arial" panose="020B0604020202020204" pitchFamily="34" charset="0"/>
              <a:buChar char="•"/>
            </a:pPr>
            <a:r>
              <a:rPr lang="en-US" spc="-1" dirty="0">
                <a:solidFill>
                  <a:srgbClr val="404040"/>
                </a:solidFill>
                <a:latin typeface="Calibri"/>
              </a:rPr>
              <a:t>Algorithms for relational database schema design</a:t>
            </a:r>
            <a:endParaRPr lang="en-US" sz="1800" b="0" strike="noStrike" spc="-1" dirty="0">
              <a:solidFill>
                <a:srgbClr val="404040"/>
              </a:solidFill>
              <a:latin typeface="Calibri"/>
            </a:endParaRPr>
          </a:p>
        </p:txBody>
      </p:sp>
      <p:sp>
        <p:nvSpPr>
          <p:cNvPr id="154" name="TextShape 3"/>
          <p:cNvSpPr txBox="1"/>
          <p:nvPr/>
        </p:nvSpPr>
        <p:spPr>
          <a:xfrm>
            <a:off x="6217920" y="1845720"/>
            <a:ext cx="4937400" cy="4364280"/>
          </a:xfrm>
          <a:prstGeom prst="rect">
            <a:avLst/>
          </a:prstGeom>
          <a:noFill/>
          <a:ln>
            <a:noFill/>
          </a:ln>
        </p:spPr>
        <p:txBody>
          <a:bodyPr lIns="0" rIns="0">
            <a:noAutofit/>
          </a:bodyPr>
          <a:lstStyle/>
          <a:p>
            <a:pPr marL="91440" indent="-91080">
              <a:lnSpc>
                <a:spcPct val="90000"/>
              </a:lnSpc>
              <a:spcBef>
                <a:spcPts val="1199"/>
              </a:spcBef>
              <a:spcAft>
                <a:spcPts val="201"/>
              </a:spcAft>
              <a:buClr>
                <a:srgbClr val="94B6D2"/>
              </a:buClr>
              <a:buFont typeface="Calibri"/>
              <a:buChar char=" "/>
            </a:pPr>
            <a:endParaRPr lang="en-US" sz="1800" b="0" strike="noStrike" spc="-1" dirty="0">
              <a:solidFill>
                <a:srgbClr val="404040"/>
              </a:solidFill>
              <a:latin typeface="Calibri"/>
            </a:endParaRPr>
          </a:p>
        </p:txBody>
      </p:sp>
      <p:sp>
        <p:nvSpPr>
          <p:cNvPr id="155" name="TextShape 4"/>
          <p:cNvSpPr txBox="1"/>
          <p:nvPr/>
        </p:nvSpPr>
        <p:spPr>
          <a:xfrm>
            <a:off x="9900360" y="6459840"/>
            <a:ext cx="1311840" cy="364680"/>
          </a:xfrm>
          <a:prstGeom prst="rect">
            <a:avLst/>
          </a:prstGeom>
          <a:noFill/>
          <a:ln>
            <a:noFill/>
          </a:ln>
        </p:spPr>
        <p:txBody>
          <a:bodyPr anchor="ctr">
            <a:noAutofit/>
          </a:bodyPr>
          <a:lstStyle/>
          <a:p>
            <a:pPr algn="r">
              <a:lnSpc>
                <a:spcPct val="100000"/>
              </a:lnSpc>
            </a:pPr>
            <a:fld id="{563C1305-A081-4E50-9E90-89F11A27489F}" type="slidenum">
              <a:rPr lang="en-IN" sz="1050" b="0" strike="noStrike" spc="-1">
                <a:solidFill>
                  <a:srgbClr val="FFFFFF"/>
                </a:solidFill>
                <a:latin typeface="Calibri"/>
              </a:rPr>
              <a:t>2</a:t>
            </a:fld>
            <a:endParaRPr lang="en-IN" sz="1050" b="0" strike="noStrike" spc="-1">
              <a:latin typeface="Times New Roman"/>
            </a:endParaRPr>
          </a:p>
        </p:txBody>
      </p:sp>
      <p:sp>
        <p:nvSpPr>
          <p:cNvPr id="156" name="TextShape 5"/>
          <p:cNvSpPr txBox="1"/>
          <p:nvPr/>
        </p:nvSpPr>
        <p:spPr>
          <a:xfrm>
            <a:off x="3565980" y="6459840"/>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9C56A-640A-7F55-2453-A5DC758C346F}"/>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31572ECE-55AD-2B61-8D7B-DDD9A508A21B}"/>
              </a:ext>
            </a:extLst>
          </p:cNvPr>
          <p:cNvSpPr txBox="1"/>
          <p:nvPr/>
        </p:nvSpPr>
        <p:spPr>
          <a:xfrm>
            <a:off x="1097280" y="869830"/>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DATABASE DESIGN: Informal Design Guidelines for Relation Schemas</a:t>
            </a:r>
            <a:endParaRPr lang="en-US" sz="3600" b="0" strike="noStrike" spc="-1" dirty="0">
              <a:solidFill>
                <a:srgbClr val="000000"/>
              </a:solidFill>
              <a:latin typeface="Calibri"/>
            </a:endParaRPr>
          </a:p>
        </p:txBody>
      </p:sp>
      <mc:AlternateContent xmlns:mc="http://schemas.openxmlformats.org/markup-compatibility/2006" xmlns:a14="http://schemas.microsoft.com/office/drawing/2010/main">
        <mc:Choice Requires="a14">
          <p:sp>
            <p:nvSpPr>
              <p:cNvPr id="158" name="TextShape 2">
                <a:extLst>
                  <a:ext uri="{FF2B5EF4-FFF2-40B4-BE49-F238E27FC236}">
                    <a16:creationId xmlns:a16="http://schemas.microsoft.com/office/drawing/2014/main" id="{CD667EF9-D9B5-7BF2-28C1-0175A38E5B97}"/>
                  </a:ext>
                </a:extLst>
              </p:cNvPr>
              <p:cNvSpPr txBox="1"/>
              <p:nvPr/>
            </p:nvSpPr>
            <p:spPr>
              <a:xfrm>
                <a:off x="1097280" y="1845720"/>
                <a:ext cx="10058040" cy="4381898"/>
              </a:xfrm>
              <a:prstGeom prst="rect">
                <a:avLst/>
              </a:prstGeom>
              <a:noFill/>
              <a:ln>
                <a:noFill/>
              </a:ln>
            </p:spPr>
            <p:txBody>
              <a:bodyPr lIns="0" rIns="0">
                <a:normAutofit fontScale="85000" lnSpcReduction="20000"/>
              </a:bodyPr>
              <a:lstStyle/>
              <a:p>
                <a:pPr algn="l"/>
                <a:r>
                  <a:rPr lang="en-US" sz="2000" b="1"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2. Design Alternative : Smaller Schemas</a:t>
                </a:r>
              </a:p>
              <a:p>
                <a:pPr marL="342900" indent="-342900" algn="l">
                  <a:buFont typeface="Arial" panose="020B0604020202020204" pitchFamily="34" charset="0"/>
                  <a:buChar char="•"/>
                </a:pPr>
                <a:r>
                  <a:rPr lang="en-US" sz="2000" b="1" u="sng" spc="-1" dirty="0">
                    <a:solidFill>
                      <a:srgbClr val="404040"/>
                    </a:solidFill>
                    <a:latin typeface="Calibri" panose="020F0502020204030204" pitchFamily="34" charset="0"/>
                    <a:ea typeface="Calibri" panose="020F0502020204030204" pitchFamily="34" charset="0"/>
                    <a:cs typeface="Calibri" panose="020F0502020204030204" pitchFamily="34" charset="0"/>
                  </a:rPr>
                  <a:t>LOSSLESS DECOMPOSITION AND LOSSY DECOMPOSITION – Formal Definition</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Let R be a relation schema.</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Let R1 and R2 form a decomposition of R </a:t>
                </a:r>
                <a:r>
                  <a:rPr lang="en-US" sz="2000" spc="-1" dirty="0" err="1">
                    <a:latin typeface="Calibri" panose="020F0502020204030204" pitchFamily="34" charset="0"/>
                    <a:ea typeface="Calibri" panose="020F0502020204030204" pitchFamily="34" charset="0"/>
                    <a:cs typeface="Calibri" panose="020F0502020204030204" pitchFamily="34" charset="0"/>
                  </a:rPr>
                  <a:t>ie</a:t>
                </a:r>
                <a:r>
                  <a:rPr lang="en-US" sz="2000" spc="-1" dirty="0">
                    <a:latin typeface="Calibri" panose="020F0502020204030204" pitchFamily="34" charset="0"/>
                    <a:ea typeface="Calibri" panose="020F0502020204030204" pitchFamily="34" charset="0"/>
                    <a:cs typeface="Calibri" panose="020F0502020204030204" pitchFamily="34" charset="0"/>
                  </a:rPr>
                  <a:t>., R1 and R2 are a set of attributes, R=R1UR2.</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Given these, we say that the decomposition is lossless decomposition if there is no loss of information by replacing R with the two relation schemas R1 and R2.</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Example : </a:t>
                </a:r>
              </a:p>
              <a:p>
                <a:pPr lvl="1"/>
                <a:r>
                  <a:rPr lang="en-US" sz="2000" spc="-1" dirty="0">
                    <a:latin typeface="Calibri" panose="020F0502020204030204" pitchFamily="34" charset="0"/>
                    <a:ea typeface="Calibri" panose="020F0502020204030204" pitchFamily="34" charset="0"/>
                    <a:cs typeface="Calibri" panose="020F0502020204030204" pitchFamily="34" charset="0"/>
                  </a:rPr>
                  <a:t>	select * from (select R1 from r)</a:t>
                </a:r>
              </a:p>
              <a:p>
                <a:pPr lvl="1"/>
                <a:r>
                  <a:rPr lang="en-US" sz="2000" spc="-1" dirty="0">
                    <a:latin typeface="Calibri" panose="020F0502020204030204" pitchFamily="34" charset="0"/>
                    <a:ea typeface="Calibri" panose="020F0502020204030204" pitchFamily="34" charset="0"/>
                    <a:cs typeface="Calibri" panose="020F0502020204030204" pitchFamily="34" charset="0"/>
                  </a:rPr>
                  <a:t>		natural join </a:t>
                </a:r>
              </a:p>
              <a:p>
                <a:pPr lvl="1"/>
                <a:r>
                  <a:rPr lang="en-US" sz="2000" spc="-1" dirty="0">
                    <a:latin typeface="Calibri" panose="020F0502020204030204" pitchFamily="34" charset="0"/>
                    <a:ea typeface="Calibri" panose="020F0502020204030204" pitchFamily="34" charset="0"/>
                    <a:cs typeface="Calibri" panose="020F0502020204030204" pitchFamily="34" charset="0"/>
                  </a:rPr>
                  <a:t>		(select R2 from r)</a:t>
                </a:r>
              </a:p>
              <a:p>
                <a:pPr lvl="1"/>
                <a:r>
                  <a:rPr lang="en-US" sz="2000" spc="-1" dirty="0">
                    <a:latin typeface="Calibri" panose="020F0502020204030204" pitchFamily="34" charset="0"/>
                    <a:ea typeface="Calibri" panose="020F0502020204030204" pitchFamily="34" charset="0"/>
                    <a:cs typeface="Calibri" panose="020F0502020204030204" pitchFamily="34" charset="0"/>
                  </a:rPr>
                  <a:t>So in this case, we say that </a:t>
                </a:r>
                <a:r>
                  <a:rPr lang="en-US" sz="2000" b="1" spc="-1"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rPr>
                  <a:t>the decomposition is lossless</a:t>
                </a:r>
                <a:r>
                  <a:rPr lang="en-US" sz="2000" spc="-1" dirty="0">
                    <a:latin typeface="Calibri" panose="020F0502020204030204" pitchFamily="34" charset="0"/>
                    <a:ea typeface="Calibri" panose="020F0502020204030204" pitchFamily="34" charset="0"/>
                    <a:cs typeface="Calibri" panose="020F0502020204030204" pitchFamily="34" charset="0"/>
                  </a:rPr>
                  <a:t> if every instance of R </a:t>
                </a:r>
                <a:r>
                  <a:rPr lang="en-US" sz="2000" spc="-1" dirty="0" err="1">
                    <a:latin typeface="Calibri" panose="020F0502020204030204" pitchFamily="34" charset="0"/>
                    <a:ea typeface="Calibri" panose="020F0502020204030204" pitchFamily="34" charset="0"/>
                    <a:cs typeface="Calibri" panose="020F0502020204030204" pitchFamily="34" charset="0"/>
                  </a:rPr>
                  <a:t>ie</a:t>
                </a:r>
                <a:r>
                  <a:rPr lang="en-US" sz="2000" spc="-1" dirty="0">
                    <a:latin typeface="Calibri" panose="020F0502020204030204" pitchFamily="34" charset="0"/>
                    <a:ea typeface="Calibri" panose="020F0502020204030204" pitchFamily="34" charset="0"/>
                    <a:cs typeface="Calibri" panose="020F0502020204030204" pitchFamily="34" charset="0"/>
                  </a:rPr>
                  <a:t>., r(R) is a combination of r1(R1) and r2(R2)</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In relational </a:t>
                </a:r>
                <a:r>
                  <a:rPr lang="en-US" sz="2000" spc="-1" dirty="0" err="1">
                    <a:latin typeface="Calibri" panose="020F0502020204030204" pitchFamily="34" charset="0"/>
                    <a:ea typeface="Calibri" panose="020F0502020204030204" pitchFamily="34" charset="0"/>
                    <a:cs typeface="Calibri" panose="020F0502020204030204" pitchFamily="34" charset="0"/>
                  </a:rPr>
                  <a:t>algrebra</a:t>
                </a:r>
                <a:r>
                  <a:rPr lang="en-US" sz="2000" spc="-1" dirty="0">
                    <a:latin typeface="Calibri" panose="020F0502020204030204" pitchFamily="34" charset="0"/>
                    <a:ea typeface="Calibri" panose="020F0502020204030204" pitchFamily="34" charset="0"/>
                    <a:cs typeface="Calibri" panose="020F0502020204030204" pitchFamily="34" charset="0"/>
                  </a:rPr>
                  <a:t> this can be denoted as </a:t>
                </a:r>
              </a:p>
              <a:p>
                <a:pPr lvl="1"/>
                <a:r>
                  <a:rPr lang="en-US" sz="2000" spc="-1"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en-US" sz="2000" i="1" spc="-1" smtClean="0">
                        <a:latin typeface="Cambria Math" panose="02040503050406030204" pitchFamily="18" charset="0"/>
                        <a:ea typeface="Cambria Math" panose="02040503050406030204" pitchFamily="18" charset="0"/>
                        <a:cs typeface="Calibri" panose="020F0502020204030204" pitchFamily="34" charset="0"/>
                      </a:rPr>
                      <m:t>𝜋</m:t>
                    </m:r>
                  </m:oMath>
                </a14:m>
                <a:r>
                  <a:rPr lang="en-US" sz="2000" spc="-1" dirty="0">
                    <a:latin typeface="Calibri" panose="020F0502020204030204" pitchFamily="34" charset="0"/>
                    <a:ea typeface="Calibri" panose="020F0502020204030204" pitchFamily="34" charset="0"/>
                    <a:cs typeface="Calibri" panose="020F0502020204030204" pitchFamily="34" charset="0"/>
                  </a:rPr>
                  <a:t>R1(r)   </a:t>
                </a:r>
                <a:r>
                  <a:rPr lang="en-US" sz="2000" spc="-1"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rPr>
                  <a:t>&lt;join-operator symbol&gt; </a:t>
                </a:r>
                <a14:m>
                  <m:oMath xmlns:m="http://schemas.openxmlformats.org/officeDocument/2006/math">
                    <m:r>
                      <a:rPr lang="en-US" sz="2000" i="1" spc="-1">
                        <a:latin typeface="Cambria Math" panose="02040503050406030204" pitchFamily="18" charset="0"/>
                        <a:ea typeface="Cambria Math" panose="02040503050406030204" pitchFamily="18" charset="0"/>
                        <a:cs typeface="Calibri" panose="020F0502020204030204" pitchFamily="34" charset="0"/>
                      </a:rPr>
                      <m:t>𝜋</m:t>
                    </m:r>
                  </m:oMath>
                </a14:m>
                <a:r>
                  <a:rPr lang="en-US" sz="2000" spc="-1" dirty="0">
                    <a:latin typeface="Calibri" panose="020F0502020204030204" pitchFamily="34" charset="0"/>
                    <a:ea typeface="Calibri" panose="020F0502020204030204" pitchFamily="34" charset="0"/>
                    <a:cs typeface="Calibri" panose="020F0502020204030204" pitchFamily="34" charset="0"/>
                  </a:rPr>
                  <a:t>R2(r) = r</a:t>
                </a: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A </a:t>
                </a:r>
                <a:r>
                  <a:rPr lang="en-US" sz="2000" b="1" spc="-1"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rPr>
                  <a:t>decomposition is lossy </a:t>
                </a:r>
                <a:r>
                  <a:rPr lang="en-US" sz="2000" spc="-1" dirty="0">
                    <a:latin typeface="Calibri" panose="020F0502020204030204" pitchFamily="34" charset="0"/>
                    <a:ea typeface="Calibri" panose="020F0502020204030204" pitchFamily="34" charset="0"/>
                    <a:cs typeface="Calibri" panose="020F0502020204030204" pitchFamily="34" charset="0"/>
                  </a:rPr>
                  <a:t>when we compute the natural join of the projection results, we get a proper superset of the original relation.</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In relational </a:t>
                </a:r>
                <a:r>
                  <a:rPr lang="en-US" sz="2000" spc="-1" dirty="0" err="1">
                    <a:latin typeface="Calibri" panose="020F0502020204030204" pitchFamily="34" charset="0"/>
                    <a:ea typeface="Calibri" panose="020F0502020204030204" pitchFamily="34" charset="0"/>
                    <a:cs typeface="Calibri" panose="020F0502020204030204" pitchFamily="34" charset="0"/>
                  </a:rPr>
                  <a:t>algrebra</a:t>
                </a:r>
                <a:r>
                  <a:rPr lang="en-US" sz="2000" spc="-1" dirty="0">
                    <a:latin typeface="Calibri" panose="020F0502020204030204" pitchFamily="34" charset="0"/>
                    <a:ea typeface="Calibri" panose="020F0502020204030204" pitchFamily="34" charset="0"/>
                    <a:cs typeface="Calibri" panose="020F0502020204030204" pitchFamily="34" charset="0"/>
                  </a:rPr>
                  <a:t> this can be denoted as </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R &lt;subset or contained operator&gt; </a:t>
                </a:r>
                <a14:m>
                  <m:oMath xmlns:m="http://schemas.openxmlformats.org/officeDocument/2006/math">
                    <m:r>
                      <a:rPr lang="en-US" sz="2000" i="1" spc="-1" smtClean="0">
                        <a:latin typeface="Cambria Math" panose="02040503050406030204" pitchFamily="18" charset="0"/>
                        <a:ea typeface="Cambria Math" panose="02040503050406030204" pitchFamily="18" charset="0"/>
                        <a:cs typeface="Calibri" panose="020F0502020204030204" pitchFamily="34" charset="0"/>
                      </a:rPr>
                      <m:t>𝜋</m:t>
                    </m:r>
                  </m:oMath>
                </a14:m>
                <a:r>
                  <a:rPr lang="en-US" sz="2000" spc="-1" dirty="0">
                    <a:latin typeface="Calibri" panose="020F0502020204030204" pitchFamily="34" charset="0"/>
                    <a:ea typeface="Calibri" panose="020F0502020204030204" pitchFamily="34" charset="0"/>
                    <a:cs typeface="Calibri" panose="020F0502020204030204" pitchFamily="34" charset="0"/>
                  </a:rPr>
                  <a:t>R1(r)   </a:t>
                </a:r>
                <a:r>
                  <a:rPr lang="en-US" sz="2000" spc="-1"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rPr>
                  <a:t>&lt;join-operator symbol&gt; </a:t>
                </a:r>
                <a14:m>
                  <m:oMath xmlns:m="http://schemas.openxmlformats.org/officeDocument/2006/math">
                    <m:r>
                      <a:rPr lang="en-US" sz="2000" i="1" spc="-1">
                        <a:latin typeface="Cambria Math" panose="02040503050406030204" pitchFamily="18" charset="0"/>
                        <a:ea typeface="Cambria Math" panose="02040503050406030204" pitchFamily="18" charset="0"/>
                        <a:cs typeface="Calibri" panose="020F0502020204030204" pitchFamily="34" charset="0"/>
                      </a:rPr>
                      <m:t>𝜋</m:t>
                    </m:r>
                  </m:oMath>
                </a14:m>
                <a:r>
                  <a:rPr lang="en-US" sz="2000" spc="-1" dirty="0">
                    <a:latin typeface="Calibri" panose="020F0502020204030204" pitchFamily="34" charset="0"/>
                    <a:ea typeface="Calibri" panose="020F0502020204030204" pitchFamily="34" charset="0"/>
                    <a:cs typeface="Calibri" panose="020F0502020204030204" pitchFamily="34" charset="0"/>
                  </a:rPr>
                  <a:t>R2(r)</a:t>
                </a: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58" name="TextShape 2">
                <a:extLst>
                  <a:ext uri="{FF2B5EF4-FFF2-40B4-BE49-F238E27FC236}">
                    <a16:creationId xmlns:a16="http://schemas.microsoft.com/office/drawing/2014/main" id="{CD667EF9-D9B5-7BF2-28C1-0175A38E5B97}"/>
                  </a:ext>
                </a:extLst>
              </p:cNvPr>
              <p:cNvSpPr txBox="1">
                <a:spLocks noRot="1" noChangeAspect="1" noMove="1" noResize="1" noEditPoints="1" noAdjustHandles="1" noChangeArrowheads="1" noChangeShapeType="1" noTextEdit="1"/>
              </p:cNvSpPr>
              <p:nvPr/>
            </p:nvSpPr>
            <p:spPr>
              <a:xfrm>
                <a:off x="1097280" y="1845720"/>
                <a:ext cx="10058040" cy="4381898"/>
              </a:xfrm>
              <a:prstGeom prst="rect">
                <a:avLst/>
              </a:prstGeom>
              <a:blipFill>
                <a:blip r:embed="rId2"/>
                <a:stretch>
                  <a:fillRect l="-1273" t="-1530" r="-909"/>
                </a:stretch>
              </a:blipFill>
              <a:ln>
                <a:noFill/>
              </a:ln>
            </p:spPr>
            <p:txBody>
              <a:bodyPr/>
              <a:lstStyle/>
              <a:p>
                <a:r>
                  <a:rPr lang="en-IN">
                    <a:noFill/>
                  </a:rPr>
                  <a:t> </a:t>
                </a:r>
              </a:p>
            </p:txBody>
          </p:sp>
        </mc:Fallback>
      </mc:AlternateContent>
      <p:sp>
        <p:nvSpPr>
          <p:cNvPr id="159" name="TextShape 3">
            <a:extLst>
              <a:ext uri="{FF2B5EF4-FFF2-40B4-BE49-F238E27FC236}">
                <a16:creationId xmlns:a16="http://schemas.microsoft.com/office/drawing/2014/main" id="{8ED288A2-1B57-CA28-2B9E-915C181C234D}"/>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20</a:t>
            </a:fld>
            <a:endParaRPr lang="en-IN" sz="1050" b="0" strike="noStrike" spc="-1">
              <a:latin typeface="Times New Roman"/>
            </a:endParaRPr>
          </a:p>
        </p:txBody>
      </p:sp>
      <p:sp>
        <p:nvSpPr>
          <p:cNvPr id="160" name="TextShape 4">
            <a:extLst>
              <a:ext uri="{FF2B5EF4-FFF2-40B4-BE49-F238E27FC236}">
                <a16:creationId xmlns:a16="http://schemas.microsoft.com/office/drawing/2014/main" id="{4C3E9341-97BA-5B1D-C9AA-7FD81F3A1A33}"/>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3403747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3B0C2-1F5A-801D-E487-F4826D98BA47}"/>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F73A13D2-AB19-2835-B2BD-E1A526F64CD0}"/>
              </a:ext>
            </a:extLst>
          </p:cNvPr>
          <p:cNvSpPr txBox="1"/>
          <p:nvPr/>
        </p:nvSpPr>
        <p:spPr>
          <a:xfrm>
            <a:off x="1097280" y="869830"/>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DATABASE DESIGN: Informal Design Guidelines for Relation Schemas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42DBFEFF-B24C-56BC-5B0B-FED8AE47A8D8}"/>
              </a:ext>
            </a:extLst>
          </p:cNvPr>
          <p:cNvSpPr txBox="1"/>
          <p:nvPr/>
        </p:nvSpPr>
        <p:spPr>
          <a:xfrm>
            <a:off x="1097280" y="1845720"/>
            <a:ext cx="10058040" cy="4381898"/>
          </a:xfrm>
          <a:prstGeom prst="rect">
            <a:avLst/>
          </a:prstGeom>
          <a:noFill/>
          <a:ln>
            <a:noFill/>
          </a:ln>
        </p:spPr>
        <p:txBody>
          <a:bodyPr lIns="0" rIns="0">
            <a:normAutofit/>
          </a:bodyPr>
          <a:lstStyle/>
          <a:p>
            <a:pPr algn="l"/>
            <a:r>
              <a:rPr lang="en-US" sz="2000" b="1"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2. Design Alternative : Smaller Schemas</a:t>
            </a:r>
          </a:p>
          <a:p>
            <a:pPr marL="342900" indent="-342900" algn="l">
              <a:buFont typeface="Arial" panose="020B0604020202020204" pitchFamily="34" charset="0"/>
              <a:buChar char="•"/>
            </a:pPr>
            <a:r>
              <a:rPr lang="en-US" sz="2000" b="1" u="sng" spc="-1" dirty="0">
                <a:solidFill>
                  <a:srgbClr val="404040"/>
                </a:solidFill>
                <a:latin typeface="Calibri" panose="020F0502020204030204" pitchFamily="34" charset="0"/>
                <a:ea typeface="Calibri" panose="020F0502020204030204" pitchFamily="34" charset="0"/>
                <a:cs typeface="Calibri" panose="020F0502020204030204" pitchFamily="34" charset="0"/>
              </a:rPr>
              <a:t>LOSSLESS DECOMPOSITION - Concept</a:t>
            </a:r>
          </a:p>
          <a:p>
            <a:pPr marL="342900" indent="-342900" algn="l">
              <a:buFont typeface="Arial" panose="020B0604020202020204" pitchFamily="34" charset="0"/>
              <a:buChar char="•"/>
            </a:pPr>
            <a:endParaRPr lang="en-US" sz="2000" b="1" u="sng"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E180621B-F3F4-5A6B-4E7D-007E9C1BB9E8}"/>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21</a:t>
            </a:fld>
            <a:endParaRPr lang="en-IN" sz="1050" b="0" strike="noStrike" spc="-1">
              <a:latin typeface="Times New Roman"/>
            </a:endParaRPr>
          </a:p>
        </p:txBody>
      </p:sp>
      <p:sp>
        <p:nvSpPr>
          <p:cNvPr id="160" name="TextShape 4">
            <a:extLst>
              <a:ext uri="{FF2B5EF4-FFF2-40B4-BE49-F238E27FC236}">
                <a16:creationId xmlns:a16="http://schemas.microsoft.com/office/drawing/2014/main" id="{DA167E16-FA55-851D-C1B7-C5F5F0A4E53E}"/>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BA320E6E-E806-9EA9-E039-822EC55A9C56}"/>
              </a:ext>
            </a:extLst>
          </p:cNvPr>
          <p:cNvPicPr>
            <a:picLocks noChangeAspect="1"/>
          </p:cNvPicPr>
          <p:nvPr/>
        </p:nvPicPr>
        <p:blipFill>
          <a:blip r:embed="rId2"/>
          <a:stretch>
            <a:fillRect/>
          </a:stretch>
        </p:blipFill>
        <p:spPr>
          <a:xfrm>
            <a:off x="838200" y="2509950"/>
            <a:ext cx="3236809" cy="2555853"/>
          </a:xfrm>
          <a:prstGeom prst="rect">
            <a:avLst/>
          </a:prstGeom>
        </p:spPr>
      </p:pic>
      <p:pic>
        <p:nvPicPr>
          <p:cNvPr id="5" name="Picture 4">
            <a:extLst>
              <a:ext uri="{FF2B5EF4-FFF2-40B4-BE49-F238E27FC236}">
                <a16:creationId xmlns:a16="http://schemas.microsoft.com/office/drawing/2014/main" id="{813B00F3-F586-8FB9-4137-DADC6649F7F5}"/>
              </a:ext>
            </a:extLst>
          </p:cNvPr>
          <p:cNvPicPr>
            <a:picLocks noChangeAspect="1"/>
          </p:cNvPicPr>
          <p:nvPr/>
        </p:nvPicPr>
        <p:blipFill>
          <a:blip r:embed="rId3"/>
          <a:stretch>
            <a:fillRect/>
          </a:stretch>
        </p:blipFill>
        <p:spPr>
          <a:xfrm>
            <a:off x="5500336" y="2710841"/>
            <a:ext cx="3593252" cy="2940311"/>
          </a:xfrm>
          <a:prstGeom prst="rect">
            <a:avLst/>
          </a:prstGeom>
        </p:spPr>
      </p:pic>
    </p:spTree>
    <p:extLst>
      <p:ext uri="{BB962C8B-B14F-4D97-AF65-F5344CB8AC3E}">
        <p14:creationId xmlns:p14="http://schemas.microsoft.com/office/powerpoint/2010/main" val="1100684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8042A-76D7-720C-941B-280839C2797E}"/>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43F50285-7ED2-7472-D992-D13732CA4808}"/>
              </a:ext>
            </a:extLst>
          </p:cNvPr>
          <p:cNvSpPr txBox="1"/>
          <p:nvPr/>
        </p:nvSpPr>
        <p:spPr>
          <a:xfrm>
            <a:off x="1097280" y="869830"/>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DATABASE DESIGN: Informal Design Guidelines for Relation Schemas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394B7182-600C-3020-C741-57A9C51A4600}"/>
              </a:ext>
            </a:extLst>
          </p:cNvPr>
          <p:cNvSpPr txBox="1"/>
          <p:nvPr/>
        </p:nvSpPr>
        <p:spPr>
          <a:xfrm>
            <a:off x="1097280" y="1845720"/>
            <a:ext cx="10058040" cy="4381898"/>
          </a:xfrm>
          <a:prstGeom prst="rect">
            <a:avLst/>
          </a:prstGeom>
          <a:noFill/>
          <a:ln>
            <a:noFill/>
          </a:ln>
        </p:spPr>
        <p:txBody>
          <a:bodyPr lIns="0" rIns="0">
            <a:normAutofit/>
          </a:bodyPr>
          <a:lstStyle/>
          <a:p>
            <a:pPr algn="l"/>
            <a:r>
              <a:rPr lang="en-US" sz="2000" b="1"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2. Design Alternative : Smaller Schemas</a:t>
            </a:r>
          </a:p>
          <a:p>
            <a:pPr marL="342900" indent="-342900" algn="l">
              <a:buFont typeface="Arial" panose="020B0604020202020204" pitchFamily="34" charset="0"/>
              <a:buChar char="•"/>
            </a:pPr>
            <a:r>
              <a:rPr lang="en-US" sz="2000" b="1" u="sng" spc="-1" dirty="0">
                <a:solidFill>
                  <a:srgbClr val="404040"/>
                </a:solidFill>
                <a:latin typeface="Calibri" panose="020F0502020204030204" pitchFamily="34" charset="0"/>
                <a:ea typeface="Calibri" panose="020F0502020204030204" pitchFamily="34" charset="0"/>
                <a:cs typeface="Calibri" panose="020F0502020204030204" pitchFamily="34" charset="0"/>
              </a:rPr>
              <a:t>LOSSLESS DECOMPOSITION AND LOSSY DECOMPOSITION - Examples</a:t>
            </a:r>
          </a:p>
          <a:p>
            <a:pPr marL="342900" indent="-342900" algn="l">
              <a:buFont typeface="Arial" panose="020B0604020202020204" pitchFamily="34" charset="0"/>
              <a:buChar char="•"/>
            </a:pPr>
            <a:endParaRPr lang="en-US" sz="2000" b="1" u="sng"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06B39B80-A533-B345-1EEF-0382ED28213E}"/>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22</a:t>
            </a:fld>
            <a:endParaRPr lang="en-IN" sz="1050" b="0" strike="noStrike" spc="-1">
              <a:latin typeface="Times New Roman"/>
            </a:endParaRPr>
          </a:p>
        </p:txBody>
      </p:sp>
      <p:sp>
        <p:nvSpPr>
          <p:cNvPr id="160" name="TextShape 4">
            <a:extLst>
              <a:ext uri="{FF2B5EF4-FFF2-40B4-BE49-F238E27FC236}">
                <a16:creationId xmlns:a16="http://schemas.microsoft.com/office/drawing/2014/main" id="{5C1B436A-6F0D-2F9A-1755-EB97030EBD17}"/>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4" name="Picture 3">
            <a:extLst>
              <a:ext uri="{FF2B5EF4-FFF2-40B4-BE49-F238E27FC236}">
                <a16:creationId xmlns:a16="http://schemas.microsoft.com/office/drawing/2014/main" id="{85294E15-C653-6AAB-717B-876C45E448CF}"/>
              </a:ext>
            </a:extLst>
          </p:cNvPr>
          <p:cNvPicPr>
            <a:picLocks noChangeAspect="1"/>
          </p:cNvPicPr>
          <p:nvPr/>
        </p:nvPicPr>
        <p:blipFill>
          <a:blip r:embed="rId2"/>
          <a:stretch>
            <a:fillRect/>
          </a:stretch>
        </p:blipFill>
        <p:spPr>
          <a:xfrm>
            <a:off x="1226138" y="2516684"/>
            <a:ext cx="4494556" cy="3471486"/>
          </a:xfrm>
          <a:prstGeom prst="rect">
            <a:avLst/>
          </a:prstGeom>
        </p:spPr>
      </p:pic>
      <p:pic>
        <p:nvPicPr>
          <p:cNvPr id="7" name="Picture 6">
            <a:extLst>
              <a:ext uri="{FF2B5EF4-FFF2-40B4-BE49-F238E27FC236}">
                <a16:creationId xmlns:a16="http://schemas.microsoft.com/office/drawing/2014/main" id="{A161ECDD-43D7-C6E2-B3E4-422DCE48A6C0}"/>
              </a:ext>
            </a:extLst>
          </p:cNvPr>
          <p:cNvPicPr>
            <a:picLocks noChangeAspect="1"/>
          </p:cNvPicPr>
          <p:nvPr/>
        </p:nvPicPr>
        <p:blipFill>
          <a:blip r:embed="rId3"/>
          <a:stretch>
            <a:fillRect/>
          </a:stretch>
        </p:blipFill>
        <p:spPr>
          <a:xfrm>
            <a:off x="6210046" y="2805545"/>
            <a:ext cx="4354523" cy="3318164"/>
          </a:xfrm>
          <a:prstGeom prst="rect">
            <a:avLst/>
          </a:prstGeom>
        </p:spPr>
      </p:pic>
    </p:spTree>
    <p:extLst>
      <p:ext uri="{BB962C8B-B14F-4D97-AF65-F5344CB8AC3E}">
        <p14:creationId xmlns:p14="http://schemas.microsoft.com/office/powerpoint/2010/main" val="2085275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AFB79-18C1-930B-893C-753E1CF3037D}"/>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71DFCD85-721B-F428-4176-DDACE961F31D}"/>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THEORY</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257C0BC4-91AF-6CEE-FC5D-48A431A062DE}"/>
              </a:ext>
            </a:extLst>
          </p:cNvPr>
          <p:cNvSpPr txBox="1"/>
          <p:nvPr/>
        </p:nvSpPr>
        <p:spPr>
          <a:xfrm>
            <a:off x="1097280" y="1845720"/>
            <a:ext cx="10058040" cy="4023000"/>
          </a:xfrm>
          <a:prstGeom prst="rect">
            <a:avLst/>
          </a:prstGeom>
          <a:noFill/>
          <a:ln>
            <a:noFill/>
          </a:ln>
        </p:spPr>
        <p:txBody>
          <a:bodyPr lIns="0" rIns="0">
            <a:normAutofit lnSpcReduction="10000"/>
          </a:bodyPr>
          <a:lstStyle/>
          <a:p>
            <a:r>
              <a:rPr lang="en-US" sz="2000" b="1" spc="-1" dirty="0">
                <a:latin typeface="Calibri" panose="020F0502020204030204" pitchFamily="34" charset="0"/>
                <a:ea typeface="Calibri" panose="020F0502020204030204" pitchFamily="34" charset="0"/>
                <a:cs typeface="Calibri" panose="020F0502020204030204" pitchFamily="34" charset="0"/>
              </a:rPr>
              <a:t>NORMALIZATION THEORY</a:t>
            </a:r>
          </a:p>
          <a:p>
            <a:pPr marL="342900"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Goal</a:t>
            </a:r>
            <a:r>
              <a:rPr lang="en-US" sz="2000" spc="-1" dirty="0">
                <a:latin typeface="Calibri" panose="020F0502020204030204" pitchFamily="34" charset="0"/>
                <a:ea typeface="Calibri" panose="020F0502020204030204" pitchFamily="34" charset="0"/>
                <a:cs typeface="Calibri" panose="020F0502020204030204" pitchFamily="34" charset="0"/>
              </a:rPr>
              <a:t> - A </a:t>
            </a:r>
            <a:r>
              <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rPr>
              <a:t>general methodology for deriving a set of schemas </a:t>
            </a:r>
            <a:r>
              <a:rPr lang="en-US" sz="2000" spc="-1" dirty="0">
                <a:latin typeface="Calibri" panose="020F0502020204030204" pitchFamily="34" charset="0"/>
                <a:ea typeface="Calibri" panose="020F0502020204030204" pitchFamily="34" charset="0"/>
                <a:cs typeface="Calibri" panose="020F0502020204030204" pitchFamily="34" charset="0"/>
              </a:rPr>
              <a:t>each of which is in “good form”; that is, </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does not suffer </a:t>
            </a:r>
            <a:r>
              <a:rPr lang="en-US" sz="2000" spc="-1" dirty="0">
                <a:latin typeface="Calibri" panose="020F0502020204030204" pitchFamily="34" charset="0"/>
                <a:ea typeface="Calibri" panose="020F0502020204030204" pitchFamily="34" charset="0"/>
                <a:cs typeface="Calibri" panose="020F0502020204030204" pitchFamily="34" charset="0"/>
              </a:rPr>
              <a:t>from the </a:t>
            </a:r>
            <a:r>
              <a:rPr lang="en-US" sz="2000" spc="-1" dirty="0">
                <a:solidFill>
                  <a:srgbClr val="7030A0"/>
                </a:solidFill>
                <a:latin typeface="Calibri" panose="020F0502020204030204" pitchFamily="34" charset="0"/>
                <a:ea typeface="Calibri" panose="020F0502020204030204" pitchFamily="34" charset="0"/>
                <a:cs typeface="Calibri" panose="020F0502020204030204" pitchFamily="34" charset="0"/>
              </a:rPr>
              <a:t>repetition-of-information problem</a:t>
            </a:r>
            <a:r>
              <a:rPr lang="en-US" sz="2000" spc="-1" dirty="0">
                <a:latin typeface="Calibri" panose="020F0502020204030204" pitchFamily="34" charset="0"/>
                <a:ea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The method for designing a relational database is to use a process commonly known as </a:t>
            </a:r>
            <a:r>
              <a:rPr lang="en-US" sz="2000" b="1" spc="-1" dirty="0">
                <a:latin typeface="Calibri" panose="020F0502020204030204" pitchFamily="34" charset="0"/>
                <a:ea typeface="Calibri" panose="020F0502020204030204" pitchFamily="34" charset="0"/>
                <a:cs typeface="Calibri" panose="020F0502020204030204" pitchFamily="34" charset="0"/>
              </a:rPr>
              <a:t>normalization</a:t>
            </a:r>
            <a:r>
              <a:rPr lang="en-US" sz="2000" spc="-1" dirty="0">
                <a:latin typeface="Calibri" panose="020F0502020204030204" pitchFamily="34" charset="0"/>
                <a:ea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Approach for normalization </a:t>
            </a:r>
            <a:r>
              <a:rPr lang="en-US" sz="2000" spc="-1" dirty="0">
                <a:latin typeface="Calibri" panose="020F0502020204030204" pitchFamily="34" charset="0"/>
                <a:ea typeface="Calibri" panose="020F0502020204030204" pitchFamily="34" charset="0"/>
                <a:cs typeface="Calibri" panose="020F0502020204030204" pitchFamily="34" charset="0"/>
              </a:rPr>
              <a:t>– </a:t>
            </a:r>
          </a:p>
          <a:p>
            <a:pPr marL="914400" lvl="1"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Decide if a given relation schema is in “good form.”</a:t>
            </a:r>
          </a:p>
          <a:p>
            <a:pPr marL="1371600" lvl="2"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How? - There are a number of different forms (called normal forms) – 1NF-First Normal Form,2NF-Second Normal Form,3NF-Third Normal Form, and Boyce Codd Normal Form</a:t>
            </a:r>
          </a:p>
          <a:p>
            <a:pPr marL="914400" lvl="1"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If a given relation schema is not in “good form,” then we </a:t>
            </a:r>
          </a:p>
          <a:p>
            <a:pPr marL="1371600" lvl="2"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decompose it into a number of smaller relation schemas, </a:t>
            </a:r>
          </a:p>
          <a:p>
            <a:pPr marL="1371600" lvl="2"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each of the relation schemas should be in an appropriate normal form.</a:t>
            </a:r>
          </a:p>
          <a:p>
            <a:pPr marL="914400" lvl="1"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Check and ensure that the decomposition is a lossless decomposition.</a:t>
            </a:r>
          </a:p>
          <a:p>
            <a:pPr marL="914400" lvl="1" indent="-457200">
              <a:buFont typeface="+mj-lt"/>
              <a:buAutoNum type="arabicPeriod"/>
            </a:pPr>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0C0D36B9-43AC-725A-ADC2-415613D7AE2B}"/>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23</a:t>
            </a:fld>
            <a:endParaRPr lang="en-IN" sz="1050" b="0" strike="noStrike" spc="-1">
              <a:latin typeface="Times New Roman"/>
            </a:endParaRPr>
          </a:p>
        </p:txBody>
      </p:sp>
      <p:sp>
        <p:nvSpPr>
          <p:cNvPr id="160" name="TextShape 4">
            <a:extLst>
              <a:ext uri="{FF2B5EF4-FFF2-40B4-BE49-F238E27FC236}">
                <a16:creationId xmlns:a16="http://schemas.microsoft.com/office/drawing/2014/main" id="{B555CB52-832F-B041-67D1-8F98584435BD}"/>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320422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388DF-53EE-54CD-CAB0-D7DB393B35DA}"/>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2BE0CC63-68B7-A4E9-08BA-74F8D8A53339}"/>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F6F1780E-281E-C097-4577-5B6AC74EF3AA}"/>
              </a:ext>
            </a:extLst>
          </p:cNvPr>
          <p:cNvSpPr txBox="1"/>
          <p:nvPr/>
        </p:nvSpPr>
        <p:spPr>
          <a:xfrm>
            <a:off x="1097280" y="1845719"/>
            <a:ext cx="10058040" cy="4340335"/>
          </a:xfrm>
          <a:prstGeom prst="rect">
            <a:avLst/>
          </a:prstGeom>
          <a:noFill/>
          <a:ln>
            <a:noFill/>
          </a:ln>
        </p:spPr>
        <p:txBody>
          <a:bodyPr lIns="0" rIns="0">
            <a:normAutofit/>
          </a:bodyPr>
          <a:lstStyle/>
          <a:p>
            <a:pPr marL="457200" indent="-4572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FUNCTIONAL DEPENDENCIES</a:t>
            </a:r>
          </a:p>
          <a:p>
            <a:pPr marL="914400" lvl="1" indent="-457200">
              <a:buFont typeface="Arial" panose="020B0604020202020204" pitchFamily="34" charset="0"/>
              <a:buChar char="•"/>
            </a:pPr>
            <a:r>
              <a:rPr lang="en-US" sz="2000" b="0" i="0" u="none" strike="noStrike" baseline="0" dirty="0">
                <a:latin typeface="NimbusRomDOT-Reg"/>
              </a:rPr>
              <a:t>A database models a set of entities and relationships in the real world</a:t>
            </a:r>
            <a:r>
              <a:rPr lang="en-US" sz="2000" i="0" strike="noStrike" spc="-1" baseline="0" dirty="0">
                <a:latin typeface="Calibri" panose="020F0502020204030204" pitchFamily="34" charset="0"/>
                <a:ea typeface="Calibri" panose="020F0502020204030204" pitchFamily="34" charset="0"/>
                <a:cs typeface="Calibri" panose="020F0502020204030204" pitchFamily="34" charset="0"/>
              </a:rPr>
              <a:t>.</a:t>
            </a:r>
          </a:p>
          <a:p>
            <a:pPr marL="914400" lvl="1" indent="-4572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There are usually a variety of constraints (rules) on the data in the real world.</a:t>
            </a:r>
          </a:p>
          <a:p>
            <a:pPr marL="914400" lvl="1" indent="-4572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Example – In a university database,</a:t>
            </a:r>
          </a:p>
          <a:p>
            <a:pPr marL="1371600" lvl="2" indent="-4572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Students and instructors are uniquely identified by their ID.</a:t>
            </a:r>
          </a:p>
          <a:p>
            <a:pPr marL="1371600" lvl="2" indent="-4572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Each student and instructor has only one name.</a:t>
            </a:r>
          </a:p>
          <a:p>
            <a:pPr marL="1371600" lvl="2" indent="-4572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Each instructor and student is (primarily) associated with only one department</a:t>
            </a:r>
          </a:p>
          <a:p>
            <a:pPr marL="1371600" lvl="2" indent="-4572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Each instructor and student is (primarily) associated with only one department</a:t>
            </a:r>
          </a:p>
          <a:p>
            <a:pPr marL="1371600" lvl="2" indent="-4572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Each department has only one value for its budget, and only one associated building.</a:t>
            </a:r>
          </a:p>
          <a:p>
            <a:pPr marL="914400" lvl="1" indent="-4572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What is LEGAL INSTANCE OF THE RELATION?</a:t>
            </a:r>
          </a:p>
          <a:p>
            <a:pPr lvl="2"/>
            <a:r>
              <a:rPr lang="en-US" b="0" i="0" u="none" strike="noStrike" baseline="0" dirty="0">
                <a:latin typeface="NimbusRomDOT-Reg"/>
              </a:rPr>
              <a:t>An instance of a relation that satisfies all real-world constraints.</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What is LEGAL INSTANCE OF THE DATABASE?</a:t>
            </a:r>
          </a:p>
          <a:p>
            <a:pPr lvl="1"/>
            <a:r>
              <a:rPr lang="en-US" sz="2000" spc="-1" dirty="0">
                <a:latin typeface="Calibri" panose="020F0502020204030204" pitchFamily="34" charset="0"/>
                <a:ea typeface="Calibri" panose="020F0502020204030204" pitchFamily="34" charset="0"/>
                <a:cs typeface="Calibri" panose="020F0502020204030204" pitchFamily="34" charset="0"/>
              </a:rPr>
              <a:t>	All the relation instances are legal instances.</a:t>
            </a:r>
          </a:p>
        </p:txBody>
      </p:sp>
      <p:sp>
        <p:nvSpPr>
          <p:cNvPr id="159" name="TextShape 3">
            <a:extLst>
              <a:ext uri="{FF2B5EF4-FFF2-40B4-BE49-F238E27FC236}">
                <a16:creationId xmlns:a16="http://schemas.microsoft.com/office/drawing/2014/main" id="{29445077-9D9C-C264-CCA8-B1E07909B443}"/>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24</a:t>
            </a:fld>
            <a:endParaRPr lang="en-IN" sz="1050" b="0" strike="noStrike" spc="-1">
              <a:latin typeface="Times New Roman"/>
            </a:endParaRPr>
          </a:p>
        </p:txBody>
      </p:sp>
      <p:sp>
        <p:nvSpPr>
          <p:cNvPr id="160" name="TextShape 4">
            <a:extLst>
              <a:ext uri="{FF2B5EF4-FFF2-40B4-BE49-F238E27FC236}">
                <a16:creationId xmlns:a16="http://schemas.microsoft.com/office/drawing/2014/main" id="{82CE4291-B9B8-43BB-0AA1-3FB2C9A08D31}"/>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3473381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42B3A-2463-E682-699D-6E11EB8570AE}"/>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EFEE9733-CAF1-0E2D-28A1-8892079E6AAE}"/>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73C11429-64F2-3FAF-B598-70E717C57E9C}"/>
              </a:ext>
            </a:extLst>
          </p:cNvPr>
          <p:cNvSpPr txBox="1"/>
          <p:nvPr/>
        </p:nvSpPr>
        <p:spPr>
          <a:xfrm>
            <a:off x="1097280" y="1845720"/>
            <a:ext cx="10058040" cy="4023000"/>
          </a:xfrm>
          <a:prstGeom prst="rect">
            <a:avLst/>
          </a:prstGeom>
          <a:noFill/>
          <a:ln>
            <a:noFill/>
          </a:ln>
        </p:spPr>
        <p:txBody>
          <a:bodyPr lIns="0" rIns="0">
            <a:normAutofit/>
          </a:bodyPr>
          <a:lstStyle/>
          <a:p>
            <a:pPr marL="457200" indent="-4572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NOTATIONAL CONVENTIONS </a:t>
            </a:r>
            <a:r>
              <a:rPr lang="en-US" sz="2000" spc="-1" dirty="0">
                <a:latin typeface="Calibri" panose="020F0502020204030204" pitchFamily="34" charset="0"/>
                <a:ea typeface="Calibri" panose="020F0502020204030204" pitchFamily="34" charset="0"/>
                <a:cs typeface="Calibri" panose="020F0502020204030204" pitchFamily="34" charset="0"/>
              </a:rPr>
              <a:t>– For a relational database design, </a:t>
            </a:r>
            <a:endParaRPr lang="en-US" sz="2000" b="1" u="sng" spc="-1"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CA398455-61B1-CB88-2216-21D73263190C}"/>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25</a:t>
            </a:fld>
            <a:endParaRPr lang="en-IN" sz="1050" b="0" strike="noStrike" spc="-1">
              <a:latin typeface="Times New Roman"/>
            </a:endParaRPr>
          </a:p>
        </p:txBody>
      </p:sp>
      <p:sp>
        <p:nvSpPr>
          <p:cNvPr id="160" name="TextShape 4">
            <a:extLst>
              <a:ext uri="{FF2B5EF4-FFF2-40B4-BE49-F238E27FC236}">
                <a16:creationId xmlns:a16="http://schemas.microsoft.com/office/drawing/2014/main" id="{E3D53A97-707E-E37F-88BC-C16AF0FA651C}"/>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graphicFrame>
        <p:nvGraphicFramePr>
          <p:cNvPr id="2" name="Table 1">
            <a:extLst>
              <a:ext uri="{FF2B5EF4-FFF2-40B4-BE49-F238E27FC236}">
                <a16:creationId xmlns:a16="http://schemas.microsoft.com/office/drawing/2014/main" id="{987FCAC5-BDD4-B0F7-DF39-A166107562BF}"/>
              </a:ext>
            </a:extLst>
          </p:cNvPr>
          <p:cNvGraphicFramePr>
            <a:graphicFrameLocks noGrp="1"/>
          </p:cNvGraphicFramePr>
          <p:nvPr>
            <p:extLst>
              <p:ext uri="{D42A27DB-BD31-4B8C-83A1-F6EECF244321}">
                <p14:modId xmlns:p14="http://schemas.microsoft.com/office/powerpoint/2010/main" val="337684658"/>
              </p:ext>
            </p:extLst>
          </p:nvPr>
        </p:nvGraphicFramePr>
        <p:xfrm>
          <a:off x="1302327" y="2484934"/>
          <a:ext cx="9961418" cy="3677920"/>
        </p:xfrm>
        <a:graphic>
          <a:graphicData uri="http://schemas.openxmlformats.org/drawingml/2006/table">
            <a:tbl>
              <a:tblPr firstRow="1" bandRow="1">
                <a:tableStyleId>{21E4AEA4-8DFA-4A89-87EB-49C32662AFE0}</a:tableStyleId>
              </a:tblPr>
              <a:tblGrid>
                <a:gridCol w="4980709">
                  <a:extLst>
                    <a:ext uri="{9D8B030D-6E8A-4147-A177-3AD203B41FA5}">
                      <a16:colId xmlns:a16="http://schemas.microsoft.com/office/drawing/2014/main" val="514219533"/>
                    </a:ext>
                  </a:extLst>
                </a:gridCol>
                <a:gridCol w="4980709">
                  <a:extLst>
                    <a:ext uri="{9D8B030D-6E8A-4147-A177-3AD203B41FA5}">
                      <a16:colId xmlns:a16="http://schemas.microsoft.com/office/drawing/2014/main" val="2711757475"/>
                    </a:ext>
                  </a:extLst>
                </a:gridCol>
              </a:tblGrid>
              <a:tr h="370840">
                <a:tc>
                  <a:txBody>
                    <a:bodyPr/>
                    <a:lstStyle/>
                    <a:p>
                      <a:r>
                        <a:rPr lang="en-IN" dirty="0"/>
                        <a:t>Terms</a:t>
                      </a:r>
                    </a:p>
                  </a:txBody>
                  <a:tcPr marL="83127" marR="83127"/>
                </a:tc>
                <a:tc>
                  <a:txBody>
                    <a:bodyPr/>
                    <a:lstStyle/>
                    <a:p>
                      <a:r>
                        <a:rPr lang="en-IN" dirty="0"/>
                        <a:t>Notations</a:t>
                      </a:r>
                    </a:p>
                  </a:txBody>
                  <a:tcPr marL="83127" marR="83127"/>
                </a:tc>
                <a:extLst>
                  <a:ext uri="{0D108BD9-81ED-4DB2-BD59-A6C34878D82A}">
                    <a16:rowId xmlns:a16="http://schemas.microsoft.com/office/drawing/2014/main" val="2600586885"/>
                  </a:ext>
                </a:extLst>
              </a:tr>
              <a:tr h="370840">
                <a:tc>
                  <a:txBody>
                    <a:bodyPr/>
                    <a:lstStyle/>
                    <a:p>
                      <a:r>
                        <a:rPr lang="en-IN" dirty="0"/>
                        <a:t>Set of Attributes</a:t>
                      </a:r>
                    </a:p>
                  </a:txBody>
                  <a:tcPr marL="83127" marR="83127"/>
                </a:tc>
                <a:tc>
                  <a:txBody>
                    <a:bodyPr/>
                    <a:lstStyle/>
                    <a:p>
                      <a:r>
                        <a:rPr lang="en-IN" dirty="0"/>
                        <a:t>Greek letters (</a:t>
                      </a:r>
                      <a:r>
                        <a:rPr lang="en-IN" dirty="0" err="1"/>
                        <a:t>Eg.</a:t>
                      </a:r>
                      <a:r>
                        <a:rPr lang="en-IN" dirty="0"/>
                        <a:t>, </a:t>
                      </a:r>
                      <a:r>
                        <a:rPr lang="el-GR" sz="1800" b="0" i="0" kern="1200" dirty="0">
                          <a:solidFill>
                            <a:schemeClr val="dk1"/>
                          </a:solidFill>
                          <a:effectLst/>
                          <a:latin typeface="+mn-lt"/>
                          <a:ea typeface="+mn-ea"/>
                          <a:cs typeface="+mn-cs"/>
                        </a:rPr>
                        <a:t>α</a:t>
                      </a:r>
                      <a:r>
                        <a:rPr lang="en-IN" sz="1800" b="0" i="0" kern="1200" dirty="0">
                          <a:solidFill>
                            <a:schemeClr val="dk1"/>
                          </a:solidFill>
                          <a:effectLst/>
                          <a:latin typeface="+mn-lt"/>
                          <a:ea typeface="+mn-ea"/>
                          <a:cs typeface="+mn-cs"/>
                        </a:rPr>
                        <a:t>)</a:t>
                      </a:r>
                      <a:endParaRPr lang="en-IN" b="0" dirty="0"/>
                    </a:p>
                  </a:txBody>
                  <a:tcPr marL="83127" marR="83127"/>
                </a:tc>
                <a:extLst>
                  <a:ext uri="{0D108BD9-81ED-4DB2-BD59-A6C34878D82A}">
                    <a16:rowId xmlns:a16="http://schemas.microsoft.com/office/drawing/2014/main" val="2897014719"/>
                  </a:ext>
                </a:extLst>
              </a:tr>
              <a:tr h="370840">
                <a:tc>
                  <a:txBody>
                    <a:bodyPr/>
                    <a:lstStyle/>
                    <a:p>
                      <a:r>
                        <a:rPr lang="en-IN" dirty="0"/>
                        <a:t>Relation Schema</a:t>
                      </a:r>
                    </a:p>
                  </a:txBody>
                  <a:tcPr marL="83127" marR="83127"/>
                </a:tc>
                <a:tc>
                  <a:txBody>
                    <a:bodyPr/>
                    <a:lstStyle/>
                    <a:p>
                      <a:r>
                        <a:rPr lang="en-IN" b="0" dirty="0"/>
                        <a:t>Upper case roman letters (</a:t>
                      </a:r>
                      <a:r>
                        <a:rPr lang="en-IN" b="0" dirty="0" err="1"/>
                        <a:t>Eg.</a:t>
                      </a:r>
                      <a:r>
                        <a:rPr lang="en-IN" b="0" dirty="0"/>
                        <a:t>, </a:t>
                      </a:r>
                      <a:r>
                        <a:rPr lang="en-IN" sz="1800" b="0" i="0" kern="1200" dirty="0">
                          <a:solidFill>
                            <a:schemeClr val="dk1"/>
                          </a:solidFill>
                          <a:effectLst/>
                          <a:latin typeface="+mn-lt"/>
                          <a:ea typeface="+mn-ea"/>
                          <a:cs typeface="+mn-cs"/>
                        </a:rPr>
                        <a:t>I, V, X, L, )</a:t>
                      </a:r>
                      <a:endParaRPr lang="en-IN" b="0" dirty="0"/>
                    </a:p>
                  </a:txBody>
                  <a:tcPr marL="83127" marR="83127"/>
                </a:tc>
                <a:extLst>
                  <a:ext uri="{0D108BD9-81ED-4DB2-BD59-A6C34878D82A}">
                    <a16:rowId xmlns:a16="http://schemas.microsoft.com/office/drawing/2014/main" val="4170733016"/>
                  </a:ext>
                </a:extLst>
              </a:tr>
              <a:tr h="370840">
                <a:tc>
                  <a:txBody>
                    <a:bodyPr/>
                    <a:lstStyle/>
                    <a:p>
                      <a:r>
                        <a:rPr lang="en-US" dirty="0"/>
                        <a:t>Refers to a relation r with the schema R </a:t>
                      </a:r>
                      <a:endParaRPr lang="en-IN" dirty="0"/>
                    </a:p>
                  </a:txBody>
                  <a:tcPr marL="83127" marR="83127"/>
                </a:tc>
                <a:tc>
                  <a:txBody>
                    <a:bodyPr/>
                    <a:lstStyle/>
                    <a:p>
                      <a:r>
                        <a:rPr lang="en-IN" b="0" dirty="0"/>
                        <a:t>r(R ) - </a:t>
                      </a:r>
                      <a:r>
                        <a:rPr lang="en-US" b="0" dirty="0"/>
                        <a:t>refers both to the relation and its schema</a:t>
                      </a:r>
                      <a:endParaRPr lang="en-IN" b="0" dirty="0"/>
                    </a:p>
                  </a:txBody>
                  <a:tcPr marL="83127" marR="83127"/>
                </a:tc>
                <a:extLst>
                  <a:ext uri="{0D108BD9-81ED-4DB2-BD59-A6C34878D82A}">
                    <a16:rowId xmlns:a16="http://schemas.microsoft.com/office/drawing/2014/main" val="1985210290"/>
                  </a:ext>
                </a:extLst>
              </a:tr>
              <a:tr h="370840">
                <a:tc>
                  <a:txBody>
                    <a:bodyPr/>
                    <a:lstStyle/>
                    <a:p>
                      <a:r>
                        <a:rPr lang="en-IN" dirty="0"/>
                        <a:t>A set of attributes is a </a:t>
                      </a:r>
                      <a:r>
                        <a:rPr lang="en-IN" dirty="0" err="1"/>
                        <a:t>superkey</a:t>
                      </a:r>
                      <a:endParaRPr lang="en-IN" dirty="0"/>
                    </a:p>
                  </a:txBody>
                  <a:tcPr marL="83127" marR="83127"/>
                </a:tc>
                <a:tc>
                  <a:txBody>
                    <a:bodyPr/>
                    <a:lstStyle/>
                    <a:p>
                      <a:r>
                        <a:rPr lang="en-IN" b="0" dirty="0"/>
                        <a:t>K</a:t>
                      </a:r>
                    </a:p>
                    <a:p>
                      <a:r>
                        <a:rPr lang="en-IN" b="0" dirty="0" err="1"/>
                        <a:t>Eg.</a:t>
                      </a:r>
                      <a:r>
                        <a:rPr lang="en-IN" b="0" dirty="0"/>
                        <a:t>, K is a </a:t>
                      </a:r>
                      <a:r>
                        <a:rPr lang="en-IN" b="0" dirty="0" err="1"/>
                        <a:t>superkey</a:t>
                      </a:r>
                      <a:r>
                        <a:rPr lang="en-IN" b="0" dirty="0"/>
                        <a:t> for R</a:t>
                      </a:r>
                    </a:p>
                  </a:txBody>
                  <a:tcPr marL="83127" marR="83127"/>
                </a:tc>
                <a:extLst>
                  <a:ext uri="{0D108BD9-81ED-4DB2-BD59-A6C34878D82A}">
                    <a16:rowId xmlns:a16="http://schemas.microsoft.com/office/drawing/2014/main" val="25149035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t>Lowercase names for relations. But in algorithms or formal definitions we use single letters like ‘r’</a:t>
                      </a:r>
                      <a:endParaRPr lang="en-IN" dirty="0"/>
                    </a:p>
                  </a:txBody>
                  <a:tcPr marL="83127" marR="83127"/>
                </a:tc>
                <a:tc>
                  <a:txBody>
                    <a:bodyPr/>
                    <a:lstStyle/>
                    <a:p>
                      <a:r>
                        <a:rPr lang="en-IN" b="0" dirty="0" err="1"/>
                        <a:t>Eg.</a:t>
                      </a:r>
                      <a:r>
                        <a:rPr lang="en-IN" b="0" dirty="0"/>
                        <a:t>, instructors, students</a:t>
                      </a:r>
                    </a:p>
                  </a:txBody>
                  <a:tcPr marL="83127" marR="83127"/>
                </a:tc>
                <a:extLst>
                  <a:ext uri="{0D108BD9-81ED-4DB2-BD59-A6C34878D82A}">
                    <a16:rowId xmlns:a16="http://schemas.microsoft.com/office/drawing/2014/main" val="1959195971"/>
                  </a:ext>
                </a:extLst>
              </a:tr>
              <a:tr h="370840">
                <a:tc>
                  <a:txBody>
                    <a:bodyPr/>
                    <a:lstStyle/>
                    <a:p>
                      <a:r>
                        <a:rPr lang="en-IN" dirty="0"/>
                        <a:t>Instance of ‘r’ - </a:t>
                      </a:r>
                      <a:r>
                        <a:rPr lang="en-US" dirty="0"/>
                        <a:t>a particular value at any given time</a:t>
                      </a:r>
                      <a:endParaRPr lang="en-IN" dirty="0"/>
                    </a:p>
                  </a:txBody>
                  <a:tcPr marL="83127" marR="83127"/>
                </a:tc>
                <a:tc>
                  <a:txBody>
                    <a:bodyPr/>
                    <a:lstStyle/>
                    <a:p>
                      <a:r>
                        <a:rPr lang="en-IN" b="0" dirty="0"/>
                        <a:t>Use the relation name ‘r’</a:t>
                      </a:r>
                    </a:p>
                  </a:txBody>
                  <a:tcPr marL="83127" marR="83127"/>
                </a:tc>
                <a:extLst>
                  <a:ext uri="{0D108BD9-81ED-4DB2-BD59-A6C34878D82A}">
                    <a16:rowId xmlns:a16="http://schemas.microsoft.com/office/drawing/2014/main" val="1253212566"/>
                  </a:ext>
                </a:extLst>
              </a:tr>
            </a:tbl>
          </a:graphicData>
        </a:graphic>
      </p:graphicFrame>
    </p:spTree>
    <p:extLst>
      <p:ext uri="{BB962C8B-B14F-4D97-AF65-F5344CB8AC3E}">
        <p14:creationId xmlns:p14="http://schemas.microsoft.com/office/powerpoint/2010/main" val="2771237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1C407-D09F-CC7C-8CEA-6F360605F7CA}"/>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A716441B-4EE0-9B49-00CE-481A868AB9DF}"/>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endParaRPr lang="en-IN" sz="3600" b="0" strike="noStrike" spc="-52" dirty="0">
              <a:solidFill>
                <a:srgbClr val="404040"/>
              </a:solidFill>
              <a:latin typeface="Calibri Light"/>
            </a:endParaRPr>
          </a:p>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a:p>
            <a:pPr>
              <a:lnSpc>
                <a:spcPct val="85000"/>
              </a:lnSpc>
            </a:pP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83BC9860-4153-D179-6B6F-79BE8DC33280}"/>
              </a:ext>
            </a:extLst>
          </p:cNvPr>
          <p:cNvSpPr txBox="1"/>
          <p:nvPr/>
        </p:nvSpPr>
        <p:spPr>
          <a:xfrm>
            <a:off x="1097280" y="1845719"/>
            <a:ext cx="10291156" cy="4340335"/>
          </a:xfrm>
          <a:prstGeom prst="rect">
            <a:avLst/>
          </a:prstGeom>
          <a:noFill/>
          <a:ln>
            <a:noFill/>
          </a:ln>
        </p:spPr>
        <p:txBody>
          <a:bodyPr lIns="0" rIns="0">
            <a:normAutofit lnSpcReduction="10000"/>
          </a:bodyPr>
          <a:lstStyle/>
          <a:p>
            <a:pPr marL="457200" indent="-4572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KEYS AND FUNCTIONAL DEPENDENCIES</a:t>
            </a:r>
          </a:p>
          <a:p>
            <a:pPr marL="457200" indent="-4572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The most commonly used </a:t>
            </a:r>
            <a:r>
              <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rPr>
              <a:t>types of real-world constraints </a:t>
            </a:r>
            <a:r>
              <a:rPr lang="en-US" sz="2000" spc="-1" dirty="0">
                <a:latin typeface="Calibri" panose="020F0502020204030204" pitchFamily="34" charset="0"/>
                <a:ea typeface="Calibri" panose="020F0502020204030204" pitchFamily="34" charset="0"/>
                <a:cs typeface="Calibri" panose="020F0502020204030204" pitchFamily="34" charset="0"/>
              </a:rPr>
              <a:t>can be represented formally as </a:t>
            </a:r>
            <a:r>
              <a:rPr lang="en-US" sz="2000" spc="-1" dirty="0">
                <a:solidFill>
                  <a:srgbClr val="00B050"/>
                </a:solidFill>
                <a:latin typeface="Calibri" panose="020F0502020204030204" pitchFamily="34" charset="0"/>
                <a:ea typeface="Calibri" panose="020F0502020204030204" pitchFamily="34" charset="0"/>
                <a:cs typeface="Calibri" panose="020F0502020204030204" pitchFamily="34" charset="0"/>
              </a:rPr>
              <a:t>keys</a:t>
            </a:r>
            <a:r>
              <a:rPr lang="en-US" sz="2000" spc="-1" dirty="0">
                <a:latin typeface="Calibri" panose="020F0502020204030204" pitchFamily="34" charset="0"/>
                <a:ea typeface="Calibri" panose="020F0502020204030204" pitchFamily="34" charset="0"/>
                <a:cs typeface="Calibri" panose="020F0502020204030204" pitchFamily="34" charset="0"/>
              </a:rPr>
              <a:t> or as </a:t>
            </a:r>
            <a:r>
              <a:rPr lang="en-US" sz="2000" spc="-1" dirty="0">
                <a:solidFill>
                  <a:srgbClr val="00B050"/>
                </a:solidFill>
                <a:latin typeface="Calibri" panose="020F0502020204030204" pitchFamily="34" charset="0"/>
                <a:ea typeface="Calibri" panose="020F0502020204030204" pitchFamily="34" charset="0"/>
                <a:cs typeface="Calibri" panose="020F0502020204030204" pitchFamily="34" charset="0"/>
              </a:rPr>
              <a:t>functional dependencies</a:t>
            </a:r>
            <a:r>
              <a:rPr lang="en-US" sz="2000" spc="-1" dirty="0">
                <a:latin typeface="Calibri" panose="020F0502020204030204" pitchFamily="34" charset="0"/>
                <a:ea typeface="Calibri" panose="020F0502020204030204" pitchFamily="34" charset="0"/>
                <a:cs typeface="Calibri" panose="020F0502020204030204" pitchFamily="34" charset="0"/>
              </a:rPr>
              <a:t>.</a:t>
            </a:r>
          </a:p>
          <a:p>
            <a:pPr marL="914400" lvl="1" indent="-4572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Super keys </a:t>
            </a:r>
            <a:r>
              <a:rPr lang="en-US" sz="2000" spc="-1" dirty="0">
                <a:latin typeface="Calibri" panose="020F0502020204030204" pitchFamily="34" charset="0"/>
                <a:ea typeface="Calibri" panose="020F0502020204030204" pitchFamily="34" charset="0"/>
                <a:cs typeface="Calibri" panose="020F0502020204030204" pitchFamily="34" charset="0"/>
              </a:rPr>
              <a:t>– </a:t>
            </a:r>
            <a:r>
              <a:rPr lang="en-US" sz="2000" b="0" i="0" dirty="0">
                <a:solidFill>
                  <a:srgbClr val="040C28"/>
                </a:solidFill>
                <a:effectLst/>
                <a:latin typeface="Google Sans"/>
              </a:rPr>
              <a:t>set of one or more attributes that, taken collectively, allows us to identify uniquely a tuple in the relation</a:t>
            </a: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914400" lvl="1" indent="-4572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Candidate keys </a:t>
            </a:r>
            <a:r>
              <a:rPr lang="en-US" sz="2000" spc="-1" dirty="0">
                <a:latin typeface="Calibri" panose="020F0502020204030204" pitchFamily="34" charset="0"/>
                <a:ea typeface="Calibri" panose="020F0502020204030204" pitchFamily="34" charset="0"/>
                <a:cs typeface="Calibri" panose="020F0502020204030204" pitchFamily="34" charset="0"/>
              </a:rPr>
              <a:t>– a minimal super key, meaning it's a super key that doesn't include any redundant attributes</a:t>
            </a:r>
          </a:p>
          <a:p>
            <a:pPr marL="914400" lvl="1" indent="-4572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Primary Keys </a:t>
            </a:r>
            <a:r>
              <a:rPr lang="en-US" sz="2000" spc="-1" dirty="0">
                <a:latin typeface="Calibri" panose="020F0502020204030204" pitchFamily="34" charset="0"/>
                <a:ea typeface="Calibri" panose="020F0502020204030204" pitchFamily="34" charset="0"/>
                <a:cs typeface="Calibri" panose="020F0502020204030204" pitchFamily="34" charset="0"/>
              </a:rPr>
              <a:t>- uniquely identify and index each row within a single table.</a:t>
            </a:r>
          </a:p>
          <a:p>
            <a:pPr marL="914400" lvl="1" indent="-4572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Functional Dependency (FD)</a:t>
            </a:r>
          </a:p>
          <a:p>
            <a:pPr marL="1257300" lvl="2" indent="-342900">
              <a:buFont typeface="Wingdings" panose="05000000000000000000" pitchFamily="2" charset="2"/>
              <a:buChar char="ü"/>
            </a:pPr>
            <a:r>
              <a:rPr lang="en-US" sz="2000" spc="-1" dirty="0">
                <a:latin typeface="Calibri" panose="020F0502020204030204" pitchFamily="34" charset="0"/>
                <a:ea typeface="Calibri" panose="020F0502020204030204" pitchFamily="34" charset="0"/>
                <a:cs typeface="Calibri" panose="020F0502020204030204" pitchFamily="34" charset="0"/>
              </a:rPr>
              <a:t>A functional dependency is a constraint that describes a relationship between two sets of attributes in a relation (or table).</a:t>
            </a:r>
          </a:p>
          <a:p>
            <a:pPr marL="1257300" lvl="2" indent="-342900">
              <a:buFont typeface="Wingdings" panose="05000000000000000000" pitchFamily="2" charset="2"/>
              <a:buChar char="ü"/>
            </a:pPr>
            <a:r>
              <a:rPr lang="en-US" sz="2000" spc="-1" dirty="0">
                <a:latin typeface="Calibri" panose="020F0502020204030204" pitchFamily="34" charset="0"/>
                <a:ea typeface="Calibri" panose="020F0502020204030204" pitchFamily="34" charset="0"/>
                <a:cs typeface="Calibri" panose="020F0502020204030204" pitchFamily="34" charset="0"/>
              </a:rPr>
              <a:t>A set of attributes </a:t>
            </a:r>
            <a:r>
              <a:rPr lang="en-US" sz="2000" spc="-1" dirty="0">
                <a:highlight>
                  <a:srgbClr val="FFFF00"/>
                </a:highlight>
                <a:latin typeface="Calibri" panose="020F0502020204030204" pitchFamily="34" charset="0"/>
                <a:ea typeface="Calibri" panose="020F0502020204030204" pitchFamily="34" charset="0"/>
                <a:cs typeface="Calibri" panose="020F0502020204030204" pitchFamily="34" charset="0"/>
              </a:rPr>
              <a:t>X functionally determines</a:t>
            </a:r>
            <a:r>
              <a:rPr lang="en-US" sz="2000" spc="-1" dirty="0">
                <a:latin typeface="Calibri" panose="020F0502020204030204" pitchFamily="34" charset="0"/>
                <a:ea typeface="Calibri" panose="020F0502020204030204" pitchFamily="34" charset="0"/>
                <a:cs typeface="Calibri" panose="020F0502020204030204" pitchFamily="34" charset="0"/>
              </a:rPr>
              <a:t>  a set of attributes Y if the value of X determines a unique value for Y</a:t>
            </a:r>
          </a:p>
          <a:p>
            <a:pPr marL="1257300" lvl="2" indent="-342900">
              <a:buFont typeface="Wingdings" panose="05000000000000000000" pitchFamily="2" charset="2"/>
              <a:buChar char="ü"/>
            </a:pPr>
            <a:r>
              <a:rPr lang="en-US" sz="2000" spc="-1" dirty="0">
                <a:highlight>
                  <a:srgbClr val="FFFF00"/>
                </a:highlight>
                <a:latin typeface="Calibri" panose="020F0502020204030204" pitchFamily="34" charset="0"/>
                <a:ea typeface="Calibri" panose="020F0502020204030204" pitchFamily="34" charset="0"/>
                <a:cs typeface="Calibri" panose="020F0502020204030204" pitchFamily="34" charset="0"/>
              </a:rPr>
              <a:t>X -&gt; Y </a:t>
            </a:r>
            <a:r>
              <a:rPr lang="en-US" sz="2000" spc="-1" dirty="0">
                <a:latin typeface="Calibri" panose="020F0502020204030204" pitchFamily="34" charset="0"/>
                <a:ea typeface="Calibri" panose="020F0502020204030204" pitchFamily="34" charset="0"/>
                <a:cs typeface="Calibri" panose="020F0502020204030204" pitchFamily="34" charset="0"/>
              </a:rPr>
              <a:t>holds if, whenever two tuples have the same value for the attributes in X, they must have  the same value for Y</a:t>
            </a: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9E522694-E7F1-29E8-1F30-2EC8A17BBC7B}"/>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26</a:t>
            </a:fld>
            <a:endParaRPr lang="en-IN" sz="1050" b="0" strike="noStrike" spc="-1">
              <a:latin typeface="Times New Roman"/>
            </a:endParaRPr>
          </a:p>
        </p:txBody>
      </p:sp>
      <p:sp>
        <p:nvSpPr>
          <p:cNvPr id="160" name="TextShape 4">
            <a:extLst>
              <a:ext uri="{FF2B5EF4-FFF2-40B4-BE49-F238E27FC236}">
                <a16:creationId xmlns:a16="http://schemas.microsoft.com/office/drawing/2014/main" id="{1E7B0F32-53DE-9E90-5ADD-9CE0F7DC6688}"/>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2132472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292BC-7B40-2AF7-29D6-F231415A2913}"/>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96DB8A46-92F6-D835-584E-E0D0D78B6DD2}"/>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a:p>
            <a:pPr algn="ctr">
              <a:lnSpc>
                <a:spcPct val="85000"/>
              </a:lnSpc>
            </a:pP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970B8443-7639-2F68-4FA9-65BC3FA47A4B}"/>
              </a:ext>
            </a:extLst>
          </p:cNvPr>
          <p:cNvSpPr txBox="1"/>
          <p:nvPr/>
        </p:nvSpPr>
        <p:spPr>
          <a:xfrm>
            <a:off x="1097279" y="1845719"/>
            <a:ext cx="10873047" cy="4340335"/>
          </a:xfrm>
          <a:prstGeom prst="rect">
            <a:avLst/>
          </a:prstGeom>
          <a:noFill/>
          <a:ln>
            <a:noFill/>
          </a:ln>
        </p:spPr>
        <p:txBody>
          <a:bodyPr lIns="0" rIns="0">
            <a:normAutofit lnSpcReduction="10000"/>
          </a:bodyPr>
          <a:lstStyle/>
          <a:p>
            <a:pPr marL="457200" indent="-4572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KEYS AND FUNCTIONAL DEPENDENCIES</a:t>
            </a:r>
          </a:p>
          <a:p>
            <a:pPr marL="914400" lvl="1" indent="-4572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Functional Dependency (FD)</a:t>
            </a:r>
          </a:p>
          <a:p>
            <a:pPr lvl="2"/>
            <a:r>
              <a:rPr lang="en-US" sz="2000" spc="-1" dirty="0">
                <a:latin typeface="Calibri" panose="020F0502020204030204" pitchFamily="34" charset="0"/>
                <a:ea typeface="Calibri" panose="020F0502020204030204" pitchFamily="34" charset="0"/>
                <a:cs typeface="Calibri" panose="020F0502020204030204" pitchFamily="34" charset="0"/>
              </a:rPr>
              <a:t>For any two tuples t1 and t2 in any relation instance r(R): If  t1[X]=t2[X], then  t1[Y]=t2[Y]</a:t>
            </a:r>
          </a:p>
          <a:p>
            <a:pPr lvl="2"/>
            <a:r>
              <a:rPr lang="en-US" sz="2000" spc="-1" dirty="0">
                <a:latin typeface="Calibri" panose="020F0502020204030204" pitchFamily="34" charset="0"/>
                <a:ea typeface="Calibri" panose="020F0502020204030204" pitchFamily="34" charset="0"/>
                <a:cs typeface="Calibri" panose="020F0502020204030204" pitchFamily="34" charset="0"/>
              </a:rPr>
              <a:t>X -&gt; Y in R specifies a constraint  on all relation instances r(R)</a:t>
            </a:r>
          </a:p>
          <a:p>
            <a:pPr lvl="2"/>
            <a:r>
              <a:rPr lang="en-US" sz="2000" spc="-1" dirty="0">
                <a:latin typeface="Calibri" panose="020F0502020204030204" pitchFamily="34" charset="0"/>
                <a:ea typeface="Calibri" panose="020F0502020204030204" pitchFamily="34" charset="0"/>
                <a:cs typeface="Calibri" panose="020F0502020204030204" pitchFamily="34" charset="0"/>
              </a:rPr>
              <a:t>Written as X -&gt; Y; can be displayed graphically on a relation schema as </a:t>
            </a:r>
          </a:p>
          <a:p>
            <a:pPr marL="800100" lvl="1"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Examples of Functional Dependencies</a:t>
            </a:r>
          </a:p>
          <a:p>
            <a:pPr marL="1371600" lvl="2"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social security number determines employee name SSN -&gt; ENAME</a:t>
            </a:r>
          </a:p>
          <a:p>
            <a:pPr marL="1371600" lvl="2"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project number determines project name and location PNUMBER -&gt; {PNAME, PLOCATION}</a:t>
            </a:r>
          </a:p>
          <a:p>
            <a:pPr marL="1371600" lvl="2"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Employee </a:t>
            </a:r>
            <a:r>
              <a:rPr lang="en-US" sz="2000" spc="-1" dirty="0" err="1">
                <a:latin typeface="Calibri" panose="020F0502020204030204" pitchFamily="34" charset="0"/>
                <a:ea typeface="Calibri" panose="020F0502020204030204" pitchFamily="34" charset="0"/>
                <a:cs typeface="Calibri" panose="020F0502020204030204" pitchFamily="34" charset="0"/>
              </a:rPr>
              <a:t>ssn</a:t>
            </a:r>
            <a:r>
              <a:rPr lang="en-US" sz="2000" spc="-1" dirty="0">
                <a:latin typeface="Calibri" panose="020F0502020204030204" pitchFamily="34" charset="0"/>
                <a:ea typeface="Calibri" panose="020F0502020204030204" pitchFamily="34" charset="0"/>
                <a:cs typeface="Calibri" panose="020F0502020204030204" pitchFamily="34" charset="0"/>
              </a:rPr>
              <a:t> and project number determine the hours per week that the employee works on the project {SSN, PNUMBER} -&gt; HOURS </a:t>
            </a:r>
          </a:p>
          <a:p>
            <a:pPr lvl="1"/>
            <a:r>
              <a:rPr lang="en-US" sz="2000" spc="-1" dirty="0">
                <a:latin typeface="Calibri" panose="020F0502020204030204" pitchFamily="34" charset="0"/>
                <a:ea typeface="Calibri" panose="020F0502020204030204" pitchFamily="34" charset="0"/>
                <a:cs typeface="Calibri" panose="020F0502020204030204" pitchFamily="34" charset="0"/>
              </a:rPr>
              <a:t>Suppose consider the example of the schema that we considered earlier</a:t>
            </a: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1371600" lvl="2" indent="-457200">
              <a:buFont typeface="+mj-lt"/>
              <a:buAutoNum type="arabicPeriod"/>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r>
              <a:rPr lang="en-US" sz="2000" spc="-1" dirty="0">
                <a:latin typeface="Calibri" panose="020F0502020204030204" pitchFamily="34" charset="0"/>
                <a:ea typeface="Calibri" panose="020F0502020204030204" pitchFamily="34" charset="0"/>
                <a:cs typeface="Calibri" panose="020F0502020204030204" pitchFamily="34" charset="0"/>
              </a:rPr>
              <a:t>Here the functional dependency </a:t>
            </a:r>
            <a:r>
              <a:rPr lang="en-US" sz="2000" b="1" spc="-1" dirty="0" err="1">
                <a:latin typeface="Calibri" panose="020F0502020204030204" pitchFamily="34" charset="0"/>
                <a:ea typeface="Calibri" panose="020F0502020204030204" pitchFamily="34" charset="0"/>
                <a:cs typeface="Calibri" panose="020F0502020204030204" pitchFamily="34" charset="0"/>
              </a:rPr>
              <a:t>dept_name</a:t>
            </a:r>
            <a:r>
              <a:rPr lang="en-US" sz="2000" b="1" spc="-1" dirty="0">
                <a:latin typeface="Calibri" panose="020F0502020204030204" pitchFamily="34" charset="0"/>
                <a:ea typeface="Calibri" panose="020F0502020204030204" pitchFamily="34" charset="0"/>
                <a:cs typeface="Calibri" panose="020F0502020204030204" pitchFamily="34" charset="0"/>
              </a:rPr>
              <a:t> → budget </a:t>
            </a:r>
            <a:r>
              <a:rPr lang="en-US" sz="2000" spc="-1" dirty="0">
                <a:latin typeface="Calibri" panose="020F0502020204030204" pitchFamily="34" charset="0"/>
                <a:ea typeface="Calibri" panose="020F0502020204030204" pitchFamily="34" charset="0"/>
                <a:cs typeface="Calibri" panose="020F0502020204030204" pitchFamily="34" charset="0"/>
              </a:rPr>
              <a:t>holds because for each department</a:t>
            </a:r>
          </a:p>
          <a:p>
            <a:pPr lvl="1"/>
            <a:r>
              <a:rPr lang="en-US" sz="2000" spc="-1" dirty="0">
                <a:latin typeface="Calibri" panose="020F0502020204030204" pitchFamily="34" charset="0"/>
                <a:ea typeface="Calibri" panose="020F0502020204030204" pitchFamily="34" charset="0"/>
                <a:cs typeface="Calibri" panose="020F0502020204030204" pitchFamily="34" charset="0"/>
              </a:rPr>
              <a:t>(identified by </a:t>
            </a:r>
            <a:r>
              <a:rPr lang="en-US" sz="2000" spc="-1" dirty="0" err="1">
                <a:latin typeface="Calibri" panose="020F0502020204030204" pitchFamily="34" charset="0"/>
                <a:ea typeface="Calibri" panose="020F0502020204030204" pitchFamily="34" charset="0"/>
                <a:cs typeface="Calibri" panose="020F0502020204030204" pitchFamily="34" charset="0"/>
              </a:rPr>
              <a:t>dept_name</a:t>
            </a:r>
            <a:r>
              <a:rPr lang="en-US" sz="2000" spc="-1" dirty="0">
                <a:latin typeface="Calibri" panose="020F0502020204030204" pitchFamily="34" charset="0"/>
                <a:ea typeface="Calibri" panose="020F0502020204030204" pitchFamily="34" charset="0"/>
                <a:cs typeface="Calibri" panose="020F0502020204030204" pitchFamily="34" charset="0"/>
              </a:rPr>
              <a:t>) there is a unique budget amount.</a:t>
            </a:r>
          </a:p>
          <a:p>
            <a:pPr marL="1371600" lvl="2" indent="-457200">
              <a:buFont typeface="+mj-lt"/>
              <a:buAutoNum type="arabicPeriod"/>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02F55BF8-1EC9-492C-8C18-690381051B52}"/>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27</a:t>
            </a:fld>
            <a:endParaRPr lang="en-IN" sz="1050" b="0" strike="noStrike" spc="-1">
              <a:latin typeface="Times New Roman"/>
            </a:endParaRPr>
          </a:p>
        </p:txBody>
      </p:sp>
      <p:sp>
        <p:nvSpPr>
          <p:cNvPr id="160" name="TextShape 4">
            <a:extLst>
              <a:ext uri="{FF2B5EF4-FFF2-40B4-BE49-F238E27FC236}">
                <a16:creationId xmlns:a16="http://schemas.microsoft.com/office/drawing/2014/main" id="{6732391D-FBB0-C84D-AC4A-62C1CD22C92B}"/>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cxnSp>
        <p:nvCxnSpPr>
          <p:cNvPr id="3" name="Straight Arrow Connector 2">
            <a:extLst>
              <a:ext uri="{FF2B5EF4-FFF2-40B4-BE49-F238E27FC236}">
                <a16:creationId xmlns:a16="http://schemas.microsoft.com/office/drawing/2014/main" id="{E5993092-17B1-45A2-FAD6-E91134672AC2}"/>
              </a:ext>
            </a:extLst>
          </p:cNvPr>
          <p:cNvCxnSpPr/>
          <p:nvPr/>
        </p:nvCxnSpPr>
        <p:spPr>
          <a:xfrm>
            <a:off x="9282545" y="3304309"/>
            <a:ext cx="6178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20C222C7-0B56-7E2D-C3D7-C78F6B33D737}"/>
              </a:ext>
            </a:extLst>
          </p:cNvPr>
          <p:cNvPicPr>
            <a:picLocks noChangeAspect="1"/>
          </p:cNvPicPr>
          <p:nvPr/>
        </p:nvPicPr>
        <p:blipFill>
          <a:blip r:embed="rId2"/>
          <a:stretch>
            <a:fillRect/>
          </a:stretch>
        </p:blipFill>
        <p:spPr>
          <a:xfrm>
            <a:off x="2422474" y="4905782"/>
            <a:ext cx="4839375" cy="371527"/>
          </a:xfrm>
          <a:prstGeom prst="rect">
            <a:avLst/>
          </a:prstGeom>
        </p:spPr>
      </p:pic>
    </p:spTree>
    <p:extLst>
      <p:ext uri="{BB962C8B-B14F-4D97-AF65-F5344CB8AC3E}">
        <p14:creationId xmlns:p14="http://schemas.microsoft.com/office/powerpoint/2010/main" val="3413011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7DC74-E98A-AFCB-1216-6414EF0209A8}"/>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47CA8A34-8EC8-D558-0C67-0AEDBE9F425F}"/>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74BDFB25-EB27-A7E9-A5AB-589269851A21}"/>
              </a:ext>
            </a:extLst>
          </p:cNvPr>
          <p:cNvSpPr txBox="1"/>
          <p:nvPr/>
        </p:nvSpPr>
        <p:spPr>
          <a:xfrm>
            <a:off x="1097279" y="1845719"/>
            <a:ext cx="10873047" cy="4340335"/>
          </a:xfrm>
          <a:prstGeom prst="rect">
            <a:avLst/>
          </a:prstGeom>
          <a:noFill/>
          <a:ln>
            <a:noFill/>
          </a:ln>
        </p:spPr>
        <p:txBody>
          <a:bodyPr lIns="0" rIns="0">
            <a:normAutofit/>
          </a:bodyPr>
          <a:lstStyle/>
          <a:p>
            <a:pPr marL="457200" indent="-4572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KEYS AND FUNCTIONAL DEPENDENCIES</a:t>
            </a: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r>
              <a:rPr lang="en-US" sz="2000" spc="-1" dirty="0">
                <a:latin typeface="Calibri" panose="020F0502020204030204" pitchFamily="34" charset="0"/>
                <a:ea typeface="Calibri" panose="020F0502020204030204" pitchFamily="34" charset="0"/>
                <a:cs typeface="Calibri" panose="020F0502020204030204" pitchFamily="34" charset="0"/>
              </a:rPr>
              <a:t>the pair of attributes (ID, dept name) forms a </a:t>
            </a:r>
            <a:r>
              <a:rPr lang="en-US" sz="2000" spc="-1" dirty="0" err="1">
                <a:latin typeface="Calibri" panose="020F0502020204030204" pitchFamily="34" charset="0"/>
                <a:ea typeface="Calibri" panose="020F0502020204030204" pitchFamily="34" charset="0"/>
                <a:cs typeface="Calibri" panose="020F0502020204030204" pitchFamily="34" charset="0"/>
              </a:rPr>
              <a:t>superkey</a:t>
            </a:r>
            <a:r>
              <a:rPr lang="en-US" sz="2000" spc="-1" dirty="0">
                <a:latin typeface="Calibri" panose="020F0502020204030204" pitchFamily="34" charset="0"/>
                <a:ea typeface="Calibri" panose="020F0502020204030204" pitchFamily="34" charset="0"/>
                <a:cs typeface="Calibri" panose="020F0502020204030204" pitchFamily="34" charset="0"/>
              </a:rPr>
              <a:t> for </a:t>
            </a:r>
            <a:r>
              <a:rPr lang="en-US" sz="2000" spc="-1" dirty="0" err="1">
                <a:latin typeface="Calibri" panose="020F0502020204030204" pitchFamily="34" charset="0"/>
                <a:ea typeface="Calibri" panose="020F0502020204030204" pitchFamily="34" charset="0"/>
                <a:cs typeface="Calibri" panose="020F0502020204030204" pitchFamily="34" charset="0"/>
              </a:rPr>
              <a:t>in_dep</a:t>
            </a:r>
            <a:r>
              <a:rPr lang="en-US" sz="2000" spc="-1" dirty="0">
                <a:latin typeface="Calibri" panose="020F0502020204030204" pitchFamily="34" charset="0"/>
                <a:ea typeface="Calibri" panose="020F0502020204030204" pitchFamily="34" charset="0"/>
                <a:cs typeface="Calibri" panose="020F0502020204030204" pitchFamily="34" charset="0"/>
              </a:rPr>
              <a:t> and we can write it as </a:t>
            </a: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r>
              <a:rPr lang="en-US" sz="2000" b="1" u="sng" spc="-1" dirty="0">
                <a:latin typeface="Calibri" panose="020F0502020204030204" pitchFamily="34" charset="0"/>
                <a:ea typeface="Calibri" panose="020F0502020204030204" pitchFamily="34" charset="0"/>
                <a:cs typeface="Calibri" panose="020F0502020204030204" pitchFamily="34" charset="0"/>
              </a:rPr>
              <a:t>Usage of Functional Dependencies</a:t>
            </a:r>
          </a:p>
          <a:p>
            <a:pPr marL="914400" lvl="1"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To test instances of relations to see whether they satisfy a given set F of functional</a:t>
            </a:r>
          </a:p>
          <a:p>
            <a:pPr lvl="1"/>
            <a:r>
              <a:rPr lang="en-US" sz="2000" spc="-1" dirty="0">
                <a:latin typeface="Calibri" panose="020F0502020204030204" pitchFamily="34" charset="0"/>
                <a:ea typeface="Calibri" panose="020F0502020204030204" pitchFamily="34" charset="0"/>
                <a:cs typeface="Calibri" panose="020F0502020204030204" pitchFamily="34" charset="0"/>
              </a:rPr>
              <a:t>Dependencies.</a:t>
            </a:r>
          </a:p>
          <a:p>
            <a:pPr lvl="1"/>
            <a:r>
              <a:rPr lang="en-US" sz="2000" spc="-1" dirty="0">
                <a:latin typeface="Calibri" panose="020F0502020204030204" pitchFamily="34" charset="0"/>
                <a:ea typeface="Calibri" panose="020F0502020204030204" pitchFamily="34" charset="0"/>
                <a:cs typeface="Calibri" panose="020F0502020204030204" pitchFamily="34" charset="0"/>
              </a:rPr>
              <a:t>2. To specify constraints on the set of legal relations. When a constraint is specified for r</a:t>
            </a:r>
            <a:r>
              <a:rPr lang="pt-BR" sz="2000" spc="-1" dirty="0">
                <a:latin typeface="Calibri" panose="020F0502020204030204" pitchFamily="34" charset="0"/>
                <a:ea typeface="Calibri" panose="020F0502020204030204" pitchFamily="34" charset="0"/>
                <a:cs typeface="Calibri" panose="020F0502020204030204" pitchFamily="34" charset="0"/>
              </a:rPr>
              <a:t>elations on schema r(R), then it should be such that the constraint satisfies a set F of functional dependencies, then we can say that </a:t>
            </a:r>
            <a:r>
              <a:rPr lang="pt-BR" sz="2000" spc="-1" dirty="0">
                <a:solidFill>
                  <a:srgbClr val="7030A0"/>
                </a:solidFill>
                <a:latin typeface="Calibri" panose="020F0502020204030204" pitchFamily="34" charset="0"/>
                <a:ea typeface="Calibri" panose="020F0502020204030204" pitchFamily="34" charset="0"/>
                <a:cs typeface="Calibri" panose="020F0502020204030204" pitchFamily="34" charset="0"/>
              </a:rPr>
              <a:t>F </a:t>
            </a:r>
            <a:r>
              <a:rPr lang="pt-BR" sz="2000" b="1" spc="-1" dirty="0">
                <a:solidFill>
                  <a:srgbClr val="7030A0"/>
                </a:solidFill>
                <a:latin typeface="Calibri" panose="020F0502020204030204" pitchFamily="34" charset="0"/>
                <a:ea typeface="Calibri" panose="020F0502020204030204" pitchFamily="34" charset="0"/>
                <a:cs typeface="Calibri" panose="020F0502020204030204" pitchFamily="34" charset="0"/>
              </a:rPr>
              <a:t>holds</a:t>
            </a:r>
            <a:r>
              <a:rPr lang="pt-BR" sz="2000" spc="-1" dirty="0">
                <a:solidFill>
                  <a:srgbClr val="7030A0"/>
                </a:solidFill>
                <a:latin typeface="Calibri" panose="020F0502020204030204" pitchFamily="34" charset="0"/>
                <a:ea typeface="Calibri" panose="020F0502020204030204" pitchFamily="34" charset="0"/>
                <a:cs typeface="Calibri" panose="020F0502020204030204" pitchFamily="34" charset="0"/>
              </a:rPr>
              <a:t> on r(R)</a:t>
            </a:r>
            <a:r>
              <a:rPr lang="pt-BR" sz="2000" spc="-1" dirty="0">
                <a:latin typeface="Calibri" panose="020F0502020204030204" pitchFamily="34" charset="0"/>
                <a:ea typeface="Calibri" panose="020F0502020204030204" pitchFamily="34" charset="0"/>
                <a:cs typeface="Calibri" panose="020F0502020204030204" pitchFamily="34" charset="0"/>
              </a:rPr>
              <a:t>.</a:t>
            </a:r>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AB3532FA-B835-F0BC-2EEE-AE0C0C8A8442}"/>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28</a:t>
            </a:fld>
            <a:endParaRPr lang="en-IN" sz="1050" b="0" strike="noStrike" spc="-1">
              <a:latin typeface="Times New Roman"/>
            </a:endParaRPr>
          </a:p>
        </p:txBody>
      </p:sp>
      <p:sp>
        <p:nvSpPr>
          <p:cNvPr id="160" name="TextShape 4">
            <a:extLst>
              <a:ext uri="{FF2B5EF4-FFF2-40B4-BE49-F238E27FC236}">
                <a16:creationId xmlns:a16="http://schemas.microsoft.com/office/drawing/2014/main" id="{D2D5D72D-EE00-A522-C77C-2E8DA8202457}"/>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5" name="Picture 4">
            <a:extLst>
              <a:ext uri="{FF2B5EF4-FFF2-40B4-BE49-F238E27FC236}">
                <a16:creationId xmlns:a16="http://schemas.microsoft.com/office/drawing/2014/main" id="{E49FF2AA-2E62-D7C2-316B-E021354E035C}"/>
              </a:ext>
            </a:extLst>
          </p:cNvPr>
          <p:cNvPicPr>
            <a:picLocks noChangeAspect="1"/>
          </p:cNvPicPr>
          <p:nvPr/>
        </p:nvPicPr>
        <p:blipFill>
          <a:blip r:embed="rId2"/>
          <a:stretch>
            <a:fillRect/>
          </a:stretch>
        </p:blipFill>
        <p:spPr>
          <a:xfrm>
            <a:off x="2503385" y="2644022"/>
            <a:ext cx="5591955" cy="447737"/>
          </a:xfrm>
          <a:prstGeom prst="rect">
            <a:avLst/>
          </a:prstGeom>
        </p:spPr>
      </p:pic>
    </p:spTree>
    <p:extLst>
      <p:ext uri="{BB962C8B-B14F-4D97-AF65-F5344CB8AC3E}">
        <p14:creationId xmlns:p14="http://schemas.microsoft.com/office/powerpoint/2010/main" val="3531594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F643C-2BC7-FAF5-49A0-5F025AE95C90}"/>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86F410B5-8131-4B04-EBD1-0F61F4B72E77}"/>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DD18E5AF-F124-CD6B-2AB6-AD061D657CA1}"/>
              </a:ext>
            </a:extLst>
          </p:cNvPr>
          <p:cNvSpPr txBox="1"/>
          <p:nvPr/>
        </p:nvSpPr>
        <p:spPr>
          <a:xfrm>
            <a:off x="1097279" y="1845719"/>
            <a:ext cx="10873047" cy="4340335"/>
          </a:xfrm>
          <a:prstGeom prst="rect">
            <a:avLst/>
          </a:prstGeom>
          <a:noFill/>
          <a:ln>
            <a:noFill/>
          </a:ln>
        </p:spPr>
        <p:txBody>
          <a:bodyPr lIns="0" rIns="0">
            <a:normAutofit fontScale="92500" lnSpcReduction="10000"/>
          </a:bodyPr>
          <a:lstStyle/>
          <a:p>
            <a:pPr marL="457200" indent="-4572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KEYS AND FUNCTIONAL DEPENDENCIES</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Consider the instance of relation r to see which functional dependencies</a:t>
            </a:r>
          </a:p>
          <a:p>
            <a:pPr lvl="1"/>
            <a:r>
              <a:rPr lang="en-US" sz="2000" spc="-1" dirty="0">
                <a:latin typeface="Calibri" panose="020F0502020204030204" pitchFamily="34" charset="0"/>
                <a:ea typeface="Calibri" panose="020F0502020204030204" pitchFamily="34" charset="0"/>
                <a:cs typeface="Calibri" panose="020F0502020204030204" pitchFamily="34" charset="0"/>
              </a:rPr>
              <a:t>are satisfied.</a:t>
            </a:r>
          </a:p>
          <a:p>
            <a:pPr marL="914400" lvl="1"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Here,</a:t>
            </a:r>
            <a:r>
              <a:rPr lang="en-US" sz="2000" b="1" spc="-1" dirty="0">
                <a:solidFill>
                  <a:srgbClr val="00B050"/>
                </a:solidFill>
                <a:latin typeface="Calibri" panose="020F0502020204030204" pitchFamily="34" charset="0"/>
                <a:ea typeface="Calibri" panose="020F0502020204030204" pitchFamily="34" charset="0"/>
                <a:cs typeface="Calibri" panose="020F0502020204030204" pitchFamily="34" charset="0"/>
              </a:rPr>
              <a:t> A → C is satisfied</a:t>
            </a:r>
            <a:r>
              <a:rPr lang="en-US" sz="2000" spc="-1" dirty="0">
                <a:latin typeface="Calibri" panose="020F0502020204030204" pitchFamily="34" charset="0"/>
                <a:ea typeface="Calibri" panose="020F0502020204030204" pitchFamily="34" charset="0"/>
                <a:cs typeface="Calibri" panose="020F0502020204030204" pitchFamily="34" charset="0"/>
              </a:rPr>
              <a:t>.</a:t>
            </a:r>
          </a:p>
          <a:p>
            <a:pPr marL="800100" lvl="1" indent="-342900">
              <a:buFont typeface="Arial" panose="020B0604020202020204" pitchFamily="34" charset="0"/>
              <a:buChar char="•"/>
            </a:pPr>
            <a:r>
              <a:rPr lang="en-US" sz="2000" b="1" spc="-1" dirty="0">
                <a:solidFill>
                  <a:srgbClr val="00B050"/>
                </a:solidFill>
                <a:latin typeface="Calibri" panose="020F0502020204030204" pitchFamily="34" charset="0"/>
                <a:ea typeface="Calibri" panose="020F0502020204030204" pitchFamily="34" charset="0"/>
                <a:cs typeface="Calibri" panose="020F0502020204030204" pitchFamily="34" charset="0"/>
              </a:rPr>
              <a:t>Reason: </a:t>
            </a:r>
            <a:r>
              <a:rPr lang="en-US" sz="2000" spc="-1" dirty="0">
                <a:latin typeface="Calibri" panose="020F0502020204030204" pitchFamily="34" charset="0"/>
                <a:ea typeface="Calibri" panose="020F0502020204030204" pitchFamily="34" charset="0"/>
                <a:cs typeface="Calibri" panose="020F0502020204030204" pitchFamily="34" charset="0"/>
              </a:rPr>
              <a:t>There are two tuples that have an A value of a1. </a:t>
            </a:r>
          </a:p>
          <a:p>
            <a:pPr lvl="1"/>
            <a:r>
              <a:rPr lang="en-US" sz="2000" spc="-1" dirty="0">
                <a:latin typeface="Calibri" panose="020F0502020204030204" pitchFamily="34" charset="0"/>
                <a:ea typeface="Calibri" panose="020F0502020204030204" pitchFamily="34" charset="0"/>
                <a:cs typeface="Calibri" panose="020F0502020204030204" pitchFamily="34" charset="0"/>
              </a:rPr>
              <a:t>      These tuples have the same C value—namely, c1. </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Similarly, the two tuples with an A value of a2 have the</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same C value, c2.</a:t>
            </a:r>
          </a:p>
          <a:p>
            <a:pPr lvl="1"/>
            <a:r>
              <a:rPr lang="en-US" sz="1800" i="0" u="none" strike="noStrike" baseline="0" dirty="0">
                <a:latin typeface="NimbusRomDOT-Reg"/>
              </a:rPr>
              <a:t>2. </a:t>
            </a:r>
            <a:r>
              <a:rPr lang="en-US" sz="2000" i="0" u="none" strike="noStrike" spc="-1" baseline="0" dirty="0">
                <a:latin typeface="Calibri" panose="020F0502020204030204" pitchFamily="34" charset="0"/>
                <a:ea typeface="Calibri" panose="020F0502020204030204" pitchFamily="34" charset="0"/>
                <a:cs typeface="Calibri" panose="020F0502020204030204" pitchFamily="34" charset="0"/>
              </a:rPr>
              <a:t>Here</a:t>
            </a:r>
            <a:r>
              <a:rPr lang="en-US" sz="2000" spc="-1" dirty="0">
                <a:latin typeface="Calibri" panose="020F0502020204030204" pitchFamily="34" charset="0"/>
                <a:ea typeface="Calibri" panose="020F0502020204030204" pitchFamily="34" charset="0"/>
                <a:cs typeface="Calibri" panose="020F0502020204030204" pitchFamily="34" charset="0"/>
              </a:rPr>
              <a:t>, </a:t>
            </a:r>
            <a:r>
              <a:rPr lang="en-US" sz="2000" b="1" spc="-1" dirty="0">
                <a:solidFill>
                  <a:srgbClr val="00B050"/>
                </a:solidFill>
                <a:latin typeface="Calibri" panose="020F0502020204030204" pitchFamily="34" charset="0"/>
                <a:ea typeface="Calibri" panose="020F0502020204030204" pitchFamily="34" charset="0"/>
                <a:cs typeface="Calibri" panose="020F0502020204030204" pitchFamily="34" charset="0"/>
              </a:rPr>
              <a:t>C → A is not </a:t>
            </a:r>
            <a:r>
              <a:rPr lang="en-IN" sz="2000" b="1" spc="-1" dirty="0">
                <a:solidFill>
                  <a:srgbClr val="00B050"/>
                </a:solidFill>
                <a:latin typeface="Calibri" panose="020F0502020204030204" pitchFamily="34" charset="0"/>
                <a:ea typeface="Calibri" panose="020F0502020204030204" pitchFamily="34" charset="0"/>
                <a:cs typeface="Calibri" panose="020F0502020204030204" pitchFamily="34" charset="0"/>
              </a:rPr>
              <a:t>satisfied</a:t>
            </a:r>
            <a:r>
              <a:rPr lang="en-IN" sz="2000" spc="-1" dirty="0">
                <a:latin typeface="Calibri" panose="020F0502020204030204" pitchFamily="34" charset="0"/>
                <a:ea typeface="Calibri" panose="020F0502020204030204" pitchFamily="34" charset="0"/>
                <a:cs typeface="Calibri" panose="020F0502020204030204" pitchFamily="34" charset="0"/>
              </a:rPr>
              <a:t>.</a:t>
            </a:r>
          </a:p>
          <a:p>
            <a:pPr marL="800100" lvl="1" indent="-342900">
              <a:buFont typeface="Arial" panose="020B0604020202020204" pitchFamily="34" charset="0"/>
              <a:buChar char="•"/>
            </a:pPr>
            <a:r>
              <a:rPr lang="en-US" sz="2000" b="1" spc="-1" dirty="0">
                <a:solidFill>
                  <a:srgbClr val="00B050"/>
                </a:solidFill>
                <a:latin typeface="Calibri" panose="020F0502020204030204" pitchFamily="34" charset="0"/>
                <a:ea typeface="Calibri" panose="020F0502020204030204" pitchFamily="34" charset="0"/>
                <a:cs typeface="Calibri" panose="020F0502020204030204" pitchFamily="34" charset="0"/>
              </a:rPr>
              <a:t>Reason: </a:t>
            </a:r>
            <a:r>
              <a:rPr lang="en-US" sz="2000" spc="-1" dirty="0">
                <a:latin typeface="Calibri" panose="020F0502020204030204" pitchFamily="34" charset="0"/>
                <a:ea typeface="Calibri" panose="020F0502020204030204" pitchFamily="34" charset="0"/>
                <a:cs typeface="Calibri" panose="020F0502020204030204" pitchFamily="34" charset="0"/>
              </a:rPr>
              <a:t>Consider the tuples t1 = (a2, b3, c2, d3) and t2 =(a3, b3, c2, d4)</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These two tuples have the same C values, c2, but they have different A values, a2 and a3, respectively.</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Thus, we have found a pair of tuples t1 and t2 such that t1[C] = t2[C], but t1[A] ≠ t2[A].</a:t>
            </a: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r>
              <a:rPr lang="en-US" sz="2000" spc="-1" dirty="0">
                <a:latin typeface="Calibri" panose="020F0502020204030204" pitchFamily="34" charset="0"/>
                <a:ea typeface="Calibri" panose="020F0502020204030204" pitchFamily="34" charset="0"/>
                <a:cs typeface="Calibri" panose="020F0502020204030204" pitchFamily="34" charset="0"/>
              </a:rPr>
              <a:t>Thus in this case the functional dependency FD is said to be </a:t>
            </a:r>
            <a:r>
              <a:rPr lang="en-US" sz="2000" b="1" spc="-1" dirty="0">
                <a:latin typeface="Calibri" panose="020F0502020204030204" pitchFamily="34" charset="0"/>
                <a:ea typeface="Calibri" panose="020F0502020204030204" pitchFamily="34" charset="0"/>
                <a:cs typeface="Calibri" panose="020F0502020204030204" pitchFamily="34" charset="0"/>
              </a:rPr>
              <a:t>non-trivial</a:t>
            </a:r>
            <a:r>
              <a:rPr lang="en-US" sz="2000" spc="-1" dirty="0">
                <a:latin typeface="Calibri" panose="020F0502020204030204" pitchFamily="34" charset="0"/>
                <a:ea typeface="Calibri" panose="020F0502020204030204" pitchFamily="34" charset="0"/>
                <a:cs typeface="Calibri" panose="020F0502020204030204" pitchFamily="34" charset="0"/>
              </a:rPr>
              <a:t>.</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However, certain functional dependencies are said to be </a:t>
            </a:r>
            <a:r>
              <a:rPr lang="en-US" sz="2000" b="1" spc="-1" dirty="0">
                <a:solidFill>
                  <a:schemeClr val="accent2"/>
                </a:solidFill>
                <a:latin typeface="Calibri" panose="020F0502020204030204" pitchFamily="34" charset="0"/>
                <a:ea typeface="Calibri" panose="020F0502020204030204" pitchFamily="34" charset="0"/>
                <a:cs typeface="Calibri" panose="020F0502020204030204" pitchFamily="34" charset="0"/>
              </a:rPr>
              <a:t>trivial</a:t>
            </a:r>
            <a:r>
              <a:rPr lang="en-US" sz="2000" spc="-1" dirty="0">
                <a:latin typeface="Calibri" panose="020F0502020204030204" pitchFamily="34" charset="0"/>
                <a:ea typeface="Calibri" panose="020F0502020204030204" pitchFamily="34" charset="0"/>
                <a:cs typeface="Calibri" panose="020F0502020204030204" pitchFamily="34" charset="0"/>
              </a:rPr>
              <a:t> because they are satisfied by all</a:t>
            </a:r>
          </a:p>
          <a:p>
            <a:pPr lvl="1"/>
            <a:r>
              <a:rPr lang="en-US" sz="2000" spc="-1" dirty="0">
                <a:latin typeface="Calibri" panose="020F0502020204030204" pitchFamily="34" charset="0"/>
                <a:ea typeface="Calibri" panose="020F0502020204030204" pitchFamily="34" charset="0"/>
                <a:cs typeface="Calibri" panose="020F0502020204030204" pitchFamily="34" charset="0"/>
              </a:rPr>
              <a:t>relations.</a:t>
            </a:r>
          </a:p>
        </p:txBody>
      </p:sp>
      <p:sp>
        <p:nvSpPr>
          <p:cNvPr id="159" name="TextShape 3">
            <a:extLst>
              <a:ext uri="{FF2B5EF4-FFF2-40B4-BE49-F238E27FC236}">
                <a16:creationId xmlns:a16="http://schemas.microsoft.com/office/drawing/2014/main" id="{731660C8-BAED-16A5-7C50-939D9E09DC85}"/>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29</a:t>
            </a:fld>
            <a:endParaRPr lang="en-IN" sz="1050" b="0" strike="noStrike" spc="-1">
              <a:latin typeface="Times New Roman"/>
            </a:endParaRPr>
          </a:p>
        </p:txBody>
      </p:sp>
      <p:sp>
        <p:nvSpPr>
          <p:cNvPr id="160" name="TextShape 4">
            <a:extLst>
              <a:ext uri="{FF2B5EF4-FFF2-40B4-BE49-F238E27FC236}">
                <a16:creationId xmlns:a16="http://schemas.microsoft.com/office/drawing/2014/main" id="{99AFABEF-F51F-C974-C2FF-D10234597C9E}"/>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grpSp>
        <p:nvGrpSpPr>
          <p:cNvPr id="3" name="Group 2">
            <a:extLst>
              <a:ext uri="{FF2B5EF4-FFF2-40B4-BE49-F238E27FC236}">
                <a16:creationId xmlns:a16="http://schemas.microsoft.com/office/drawing/2014/main" id="{7C986AAC-0E57-AA4C-D2B3-FC2012DF30D5}"/>
              </a:ext>
            </a:extLst>
          </p:cNvPr>
          <p:cNvGrpSpPr/>
          <p:nvPr/>
        </p:nvGrpSpPr>
        <p:grpSpPr>
          <a:xfrm>
            <a:off x="9351816" y="2111656"/>
            <a:ext cx="2777837" cy="2261323"/>
            <a:chOff x="9414162" y="2497245"/>
            <a:chExt cx="2777837" cy="2261323"/>
          </a:xfrm>
        </p:grpSpPr>
        <p:pic>
          <p:nvPicPr>
            <p:cNvPr id="6" name="Picture 5">
              <a:extLst>
                <a:ext uri="{FF2B5EF4-FFF2-40B4-BE49-F238E27FC236}">
                  <a16:creationId xmlns:a16="http://schemas.microsoft.com/office/drawing/2014/main" id="{3BC981B6-A8B0-A30E-90AD-CC574228C46A}"/>
                </a:ext>
              </a:extLst>
            </p:cNvPr>
            <p:cNvPicPr>
              <a:picLocks noChangeAspect="1"/>
            </p:cNvPicPr>
            <p:nvPr/>
          </p:nvPicPr>
          <p:blipFill>
            <a:blip r:embed="rId2"/>
            <a:stretch>
              <a:fillRect/>
            </a:stretch>
          </p:blipFill>
          <p:spPr>
            <a:xfrm>
              <a:off x="9414162" y="2497245"/>
              <a:ext cx="2777837" cy="2261323"/>
            </a:xfrm>
            <a:prstGeom prst="rect">
              <a:avLst/>
            </a:prstGeom>
          </p:spPr>
        </p:pic>
        <p:sp>
          <p:nvSpPr>
            <p:cNvPr id="2" name="Rectangle 1">
              <a:extLst>
                <a:ext uri="{FF2B5EF4-FFF2-40B4-BE49-F238E27FC236}">
                  <a16:creationId xmlns:a16="http://schemas.microsoft.com/office/drawing/2014/main" id="{4A4ED77E-1D41-7010-78C2-D3C273508047}"/>
                </a:ext>
              </a:extLst>
            </p:cNvPr>
            <p:cNvSpPr/>
            <p:nvPr/>
          </p:nvSpPr>
          <p:spPr>
            <a:xfrm>
              <a:off x="9580418" y="3768436"/>
              <a:ext cx="1814946" cy="5195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41276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Shape 1"/>
          <p:cNvSpPr txBox="1"/>
          <p:nvPr/>
        </p:nvSpPr>
        <p:spPr>
          <a:xfrm>
            <a:off x="1097280" y="869830"/>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DATABASE DESIGN: Informal Design Guidelines for Relation Schemas</a:t>
            </a:r>
            <a:endParaRPr lang="en-US" sz="3600" b="0" strike="noStrike" spc="-1" dirty="0">
              <a:solidFill>
                <a:srgbClr val="000000"/>
              </a:solidFill>
              <a:latin typeface="Calibri"/>
            </a:endParaRPr>
          </a:p>
        </p:txBody>
      </p:sp>
      <p:sp>
        <p:nvSpPr>
          <p:cNvPr id="158" name="TextShape 2"/>
          <p:cNvSpPr txBox="1"/>
          <p:nvPr/>
        </p:nvSpPr>
        <p:spPr>
          <a:xfrm>
            <a:off x="1097280" y="1845720"/>
            <a:ext cx="10058040" cy="4023000"/>
          </a:xfrm>
          <a:prstGeom prst="rect">
            <a:avLst/>
          </a:prstGeom>
          <a:noFill/>
          <a:ln>
            <a:noFill/>
          </a:ln>
        </p:spPr>
        <p:txBody>
          <a:bodyPr lIns="0" rIns="0">
            <a:normAutofit/>
          </a:bodyPr>
          <a:lstStyle/>
          <a:p>
            <a:pPr marL="457200" indent="-457200" algn="l">
              <a:buFont typeface="+mj-lt"/>
              <a:buAutoNum type="arabicPeriod"/>
            </a:pPr>
            <a:r>
              <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Informal Design Guidelines for Relational Databases</a:t>
            </a:r>
          </a:p>
          <a:p>
            <a:pPr lvl="1"/>
            <a:r>
              <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1.1 Semantics of the Relation Attributes</a:t>
            </a:r>
          </a:p>
          <a:p>
            <a:pPr lvl="1"/>
            <a:r>
              <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1.2 Redundant Information in Tuples and Update Anomalies</a:t>
            </a:r>
          </a:p>
          <a:p>
            <a:pPr lvl="1"/>
            <a:r>
              <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1.3 Null Values in Tuples</a:t>
            </a:r>
          </a:p>
          <a:p>
            <a:pPr lvl="1"/>
            <a:r>
              <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1.4 Spurious Tuples</a:t>
            </a:r>
          </a:p>
          <a:p>
            <a:pPr lvl="1"/>
            <a:endPar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lvl="1"/>
            <a:endPar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endPar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3</a:t>
            </a:fld>
            <a:endParaRPr lang="en-IN" sz="1050" b="0" strike="noStrike" spc="-1">
              <a:latin typeface="Times New Roman"/>
            </a:endParaRPr>
          </a:p>
        </p:txBody>
      </p:sp>
      <p:sp>
        <p:nvSpPr>
          <p:cNvPr id="160" name="TextShape 4"/>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E82DE-92CD-A72A-1846-99D93DAA3A16}"/>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DC56DEB0-DC7C-3858-1546-15DECB911F2E}"/>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A8D77681-78E6-E4A0-45BA-1AF3B56B416C}"/>
              </a:ext>
            </a:extLst>
          </p:cNvPr>
          <p:cNvSpPr txBox="1"/>
          <p:nvPr/>
        </p:nvSpPr>
        <p:spPr>
          <a:xfrm>
            <a:off x="1097279" y="1845719"/>
            <a:ext cx="10873047" cy="4340335"/>
          </a:xfrm>
          <a:prstGeom prst="rect">
            <a:avLst/>
          </a:prstGeom>
          <a:noFill/>
          <a:ln>
            <a:noFill/>
          </a:ln>
        </p:spPr>
        <p:txBody>
          <a:bodyPr lIns="0" rIns="0">
            <a:normAutofit/>
          </a:bodyPr>
          <a:lstStyle/>
          <a:p>
            <a:pPr marL="457200" indent="-4572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KEYS AND FUNCTIONAL DEPENDENCIES</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Consider the instance of relation </a:t>
            </a:r>
            <a:r>
              <a:rPr lang="en-US" sz="2000" i="1" spc="-1" dirty="0">
                <a:latin typeface="Calibri" panose="020F0502020204030204" pitchFamily="34" charset="0"/>
                <a:ea typeface="Calibri" panose="020F0502020204030204" pitchFamily="34" charset="0"/>
                <a:cs typeface="Calibri" panose="020F0502020204030204" pitchFamily="34" charset="0"/>
              </a:rPr>
              <a:t>classroom</a:t>
            </a:r>
            <a:r>
              <a:rPr lang="en-US" sz="2000" spc="-1" dirty="0">
                <a:latin typeface="Calibri" panose="020F0502020204030204" pitchFamily="34" charset="0"/>
                <a:ea typeface="Calibri" panose="020F0502020204030204" pitchFamily="34" charset="0"/>
                <a:cs typeface="Calibri" panose="020F0502020204030204" pitchFamily="34" charset="0"/>
              </a:rPr>
              <a:t> to see which functional dependencies are satisfied.</a:t>
            </a:r>
          </a:p>
          <a:p>
            <a:pPr marL="914400" lvl="1"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Here,</a:t>
            </a:r>
            <a:r>
              <a:rPr lang="en-US" sz="2000" b="1" spc="-1" dirty="0">
                <a:solidFill>
                  <a:srgbClr val="00B050"/>
                </a:solidFill>
                <a:latin typeface="Calibri" panose="020F0502020204030204" pitchFamily="34" charset="0"/>
                <a:ea typeface="Calibri" panose="020F0502020204030204" pitchFamily="34" charset="0"/>
                <a:cs typeface="Calibri" panose="020F0502020204030204" pitchFamily="34" charset="0"/>
              </a:rPr>
              <a:t> </a:t>
            </a:r>
            <a:r>
              <a:rPr lang="en-US" sz="2000" b="1" spc="-1" dirty="0" err="1">
                <a:solidFill>
                  <a:srgbClr val="00B050"/>
                </a:solidFill>
                <a:latin typeface="Calibri" panose="020F0502020204030204" pitchFamily="34" charset="0"/>
                <a:ea typeface="Calibri" panose="020F0502020204030204" pitchFamily="34" charset="0"/>
                <a:cs typeface="Calibri" panose="020F0502020204030204" pitchFamily="34" charset="0"/>
              </a:rPr>
              <a:t>room_number</a:t>
            </a:r>
            <a:r>
              <a:rPr lang="en-US" sz="2000" b="1" spc="-1" dirty="0">
                <a:solidFill>
                  <a:srgbClr val="00B050"/>
                </a:solidFill>
                <a:latin typeface="Calibri" panose="020F0502020204030204" pitchFamily="34" charset="0"/>
                <a:ea typeface="Calibri" panose="020F0502020204030204" pitchFamily="34" charset="0"/>
                <a:cs typeface="Calibri" panose="020F0502020204030204" pitchFamily="34" charset="0"/>
              </a:rPr>
              <a:t> → capacity is satisfied</a:t>
            </a:r>
            <a:r>
              <a:rPr lang="en-US" sz="2000" spc="-1" dirty="0">
                <a:latin typeface="Calibri" panose="020F0502020204030204" pitchFamily="34" charset="0"/>
                <a:ea typeface="Calibri" panose="020F0502020204030204" pitchFamily="34" charset="0"/>
                <a:cs typeface="Calibri" panose="020F0502020204030204" pitchFamily="34" charset="0"/>
              </a:rPr>
              <a:t>.</a:t>
            </a:r>
          </a:p>
          <a:p>
            <a:pPr lvl="1"/>
            <a:r>
              <a:rPr lang="en-US" sz="1800" i="0" u="none" strike="noStrike" baseline="0" dirty="0">
                <a:latin typeface="NimbusRomDOT-Reg"/>
              </a:rPr>
              <a:t>2</a:t>
            </a:r>
            <a:r>
              <a:rPr lang="en-US" sz="2000" spc="-1" dirty="0">
                <a:latin typeface="Calibri" panose="020F0502020204030204" pitchFamily="34" charset="0"/>
                <a:ea typeface="Calibri" panose="020F0502020204030204" pitchFamily="34" charset="0"/>
                <a:cs typeface="Calibri" panose="020F0502020204030204" pitchFamily="34" charset="0"/>
              </a:rPr>
              <a:t>. In the real world, two classrooms in different buildings can</a:t>
            </a:r>
          </a:p>
          <a:p>
            <a:pPr lvl="1"/>
            <a:r>
              <a:rPr lang="en-US" sz="2000" spc="-1" dirty="0">
                <a:latin typeface="Calibri" panose="020F0502020204030204" pitchFamily="34" charset="0"/>
                <a:ea typeface="Calibri" panose="020F0502020204030204" pitchFamily="34" charset="0"/>
                <a:cs typeface="Calibri" panose="020F0502020204030204" pitchFamily="34" charset="0"/>
              </a:rPr>
              <a:t>have the same room number but with different room capacity. Thus, it is possible, at</a:t>
            </a:r>
          </a:p>
          <a:p>
            <a:pPr lvl="1"/>
            <a:r>
              <a:rPr lang="en-US" sz="2000" spc="-1" dirty="0">
                <a:latin typeface="Calibri" panose="020F0502020204030204" pitchFamily="34" charset="0"/>
                <a:ea typeface="Calibri" panose="020F0502020204030204" pitchFamily="34" charset="0"/>
                <a:cs typeface="Calibri" panose="020F0502020204030204" pitchFamily="34" charset="0"/>
              </a:rPr>
              <a:t>some time, to have an instance of the classroom relation in which </a:t>
            </a:r>
            <a:r>
              <a:rPr lang="en-US" sz="2000" b="1" spc="-1" dirty="0">
                <a:solidFill>
                  <a:srgbClr val="00B050"/>
                </a:solidFill>
                <a:latin typeface="Calibri" panose="020F0502020204030204" pitchFamily="34" charset="0"/>
                <a:ea typeface="Calibri" panose="020F0502020204030204" pitchFamily="34" charset="0"/>
                <a:cs typeface="Calibri" panose="020F0502020204030204" pitchFamily="34" charset="0"/>
              </a:rPr>
              <a:t>room number →</a:t>
            </a:r>
          </a:p>
          <a:p>
            <a:pPr lvl="1"/>
            <a:r>
              <a:rPr lang="en-US" sz="2000" b="1" spc="-1" dirty="0">
                <a:solidFill>
                  <a:srgbClr val="00B050"/>
                </a:solidFill>
                <a:latin typeface="Calibri" panose="020F0502020204030204" pitchFamily="34" charset="0"/>
                <a:ea typeface="Calibri" panose="020F0502020204030204" pitchFamily="34" charset="0"/>
                <a:cs typeface="Calibri" panose="020F0502020204030204" pitchFamily="34" charset="0"/>
              </a:rPr>
              <a:t>capacity is not satisfied.</a:t>
            </a:r>
          </a:p>
        </p:txBody>
      </p:sp>
      <p:sp>
        <p:nvSpPr>
          <p:cNvPr id="159" name="TextShape 3">
            <a:extLst>
              <a:ext uri="{FF2B5EF4-FFF2-40B4-BE49-F238E27FC236}">
                <a16:creationId xmlns:a16="http://schemas.microsoft.com/office/drawing/2014/main" id="{7F924BD6-4D3B-BCFB-94D2-F4A686F6106F}"/>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30</a:t>
            </a:fld>
            <a:endParaRPr lang="en-IN" sz="1050" b="0" strike="noStrike" spc="-1">
              <a:latin typeface="Times New Roman"/>
            </a:endParaRPr>
          </a:p>
        </p:txBody>
      </p:sp>
      <p:sp>
        <p:nvSpPr>
          <p:cNvPr id="160" name="TextShape 4">
            <a:extLst>
              <a:ext uri="{FF2B5EF4-FFF2-40B4-BE49-F238E27FC236}">
                <a16:creationId xmlns:a16="http://schemas.microsoft.com/office/drawing/2014/main" id="{983C6EE3-B891-844A-65AE-B7527B9934E1}"/>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5" name="Picture 4">
            <a:extLst>
              <a:ext uri="{FF2B5EF4-FFF2-40B4-BE49-F238E27FC236}">
                <a16:creationId xmlns:a16="http://schemas.microsoft.com/office/drawing/2014/main" id="{EA3520AF-69D2-AA09-7327-C3256D6E6C4D}"/>
              </a:ext>
            </a:extLst>
          </p:cNvPr>
          <p:cNvPicPr>
            <a:picLocks noChangeAspect="1"/>
          </p:cNvPicPr>
          <p:nvPr/>
        </p:nvPicPr>
        <p:blipFill>
          <a:blip r:embed="rId2"/>
          <a:stretch>
            <a:fillRect/>
          </a:stretch>
        </p:blipFill>
        <p:spPr>
          <a:xfrm>
            <a:off x="2869629" y="4259141"/>
            <a:ext cx="3053188" cy="1729029"/>
          </a:xfrm>
          <a:prstGeom prst="rect">
            <a:avLst/>
          </a:prstGeom>
        </p:spPr>
      </p:pic>
    </p:spTree>
    <p:extLst>
      <p:ext uri="{BB962C8B-B14F-4D97-AF65-F5344CB8AC3E}">
        <p14:creationId xmlns:p14="http://schemas.microsoft.com/office/powerpoint/2010/main" val="667477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41B72-60B6-6243-5EBD-FEA3FDAAC9D8}"/>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A0B1BDB6-3B26-2CD2-14C4-BAE109BA9B4C}"/>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1CC89986-B0BE-BEAA-30C2-9F3833DF18A7}"/>
              </a:ext>
            </a:extLst>
          </p:cNvPr>
          <p:cNvSpPr txBox="1"/>
          <p:nvPr/>
        </p:nvSpPr>
        <p:spPr>
          <a:xfrm>
            <a:off x="1097279" y="1845719"/>
            <a:ext cx="10873047" cy="4340335"/>
          </a:xfrm>
          <a:prstGeom prst="rect">
            <a:avLst/>
          </a:prstGeom>
          <a:noFill/>
          <a:ln>
            <a:noFill/>
          </a:ln>
        </p:spPr>
        <p:txBody>
          <a:bodyPr lIns="0" rIns="0">
            <a:normAutofit/>
          </a:bodyPr>
          <a:lstStyle/>
          <a:p>
            <a:pPr marL="457200" indent="-4572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KEYS AND FUNCTIONAL DEPENDENCIES</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Hence,</a:t>
            </a:r>
          </a:p>
          <a:p>
            <a:pPr lvl="2"/>
            <a:r>
              <a:rPr lang="en-US" sz="2000" spc="-1" dirty="0">
                <a:latin typeface="Calibri" panose="020F0502020204030204" pitchFamily="34" charset="0"/>
                <a:ea typeface="Calibri" panose="020F0502020204030204" pitchFamily="34" charset="0"/>
                <a:cs typeface="Calibri" panose="020F0502020204030204" pitchFamily="34" charset="0"/>
              </a:rPr>
              <a:t>Given a schema r(A, B, C), if functional dependencies A → B and B → C hold on r,</a:t>
            </a:r>
          </a:p>
          <a:p>
            <a:pPr lvl="2"/>
            <a:r>
              <a:rPr lang="en-US" sz="2000" spc="-1" dirty="0">
                <a:latin typeface="Calibri" panose="020F0502020204030204" pitchFamily="34" charset="0"/>
                <a:ea typeface="Calibri" panose="020F0502020204030204" pitchFamily="34" charset="0"/>
                <a:cs typeface="Calibri" panose="020F0502020204030204" pitchFamily="34" charset="0"/>
              </a:rPr>
              <a:t> we can infer the functional dependency A → C must also hold on r.</a:t>
            </a:r>
          </a:p>
          <a:p>
            <a:pPr marL="800100" lvl="1"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Closure: </a:t>
            </a:r>
            <a:r>
              <a:rPr lang="en-US" sz="2000" spc="-1" dirty="0">
                <a:latin typeface="Calibri" panose="020F0502020204030204" pitchFamily="34" charset="0"/>
                <a:ea typeface="Calibri" panose="020F0502020204030204" pitchFamily="34" charset="0"/>
                <a:cs typeface="Calibri" panose="020F0502020204030204" pitchFamily="34" charset="0"/>
              </a:rPr>
              <a:t>the set of all functional dependencies that can be inferred given the set F. notation F</a:t>
            </a:r>
            <a:r>
              <a:rPr lang="en-US" sz="2000" spc="-1" baseline="30000" dirty="0">
                <a:latin typeface="Calibri" panose="020F0502020204030204" pitchFamily="34" charset="0"/>
                <a:ea typeface="Calibri" panose="020F0502020204030204" pitchFamily="34" charset="0"/>
                <a:cs typeface="Calibri" panose="020F0502020204030204" pitchFamily="34" charset="0"/>
              </a:rPr>
              <a:t>+</a:t>
            </a:r>
            <a:r>
              <a:rPr lang="en-US" sz="2000" spc="-1" dirty="0">
                <a:latin typeface="Calibri" panose="020F0502020204030204" pitchFamily="34" charset="0"/>
                <a:ea typeface="Calibri" panose="020F0502020204030204" pitchFamily="34" charset="0"/>
                <a:cs typeface="Calibri" panose="020F0502020204030204" pitchFamily="34" charset="0"/>
              </a:rPr>
              <a:t> to denote the closure of the set F. F+ contains all of the functional dependencies in F.</a:t>
            </a:r>
          </a:p>
          <a:p>
            <a:pPr marL="800100" lvl="1"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LOSSLESS DECOMPOSITION AND FUNCTIONAL DEPENDENCIES</a:t>
            </a:r>
          </a:p>
          <a:p>
            <a:pPr marL="800100" lvl="1" indent="-342900">
              <a:buFont typeface="Arial" panose="020B0604020202020204" pitchFamily="34" charset="0"/>
              <a:buChar char="•"/>
            </a:pPr>
            <a:r>
              <a:rPr lang="en-US" sz="2000" i="1" spc="-1" dirty="0">
                <a:latin typeface="Calibri" panose="020F0502020204030204" pitchFamily="34" charset="0"/>
                <a:ea typeface="Calibri" panose="020F0502020204030204" pitchFamily="34" charset="0"/>
                <a:cs typeface="Calibri" panose="020F0502020204030204" pitchFamily="34" charset="0"/>
              </a:rPr>
              <a:t>Purpose:</a:t>
            </a:r>
            <a:r>
              <a:rPr lang="en-US" sz="2000" spc="-1" dirty="0">
                <a:latin typeface="Calibri" panose="020F0502020204030204" pitchFamily="34" charset="0"/>
                <a:ea typeface="Calibri" panose="020F0502020204030204" pitchFamily="34" charset="0"/>
                <a:cs typeface="Calibri" panose="020F0502020204030204" pitchFamily="34" charset="0"/>
              </a:rPr>
              <a:t> To show that certain </a:t>
            </a:r>
            <a:r>
              <a:rPr lang="en-US" sz="2000" b="1" spc="-1" dirty="0">
                <a:solidFill>
                  <a:schemeClr val="accent2"/>
                </a:solidFill>
                <a:latin typeface="Calibri" panose="020F0502020204030204" pitchFamily="34" charset="0"/>
                <a:ea typeface="Calibri" panose="020F0502020204030204" pitchFamily="34" charset="0"/>
                <a:cs typeface="Calibri" panose="020F0502020204030204" pitchFamily="34" charset="0"/>
              </a:rPr>
              <a:t>decompositions are lossless </a:t>
            </a:r>
            <a:r>
              <a:rPr lang="en-US" sz="2000" spc="-1" dirty="0">
                <a:latin typeface="Calibri" panose="020F0502020204030204" pitchFamily="34" charset="0"/>
                <a:ea typeface="Calibri" panose="020F0502020204030204" pitchFamily="34" charset="0"/>
                <a:cs typeface="Calibri" panose="020F0502020204030204" pitchFamily="34" charset="0"/>
              </a:rPr>
              <a:t>we can use functional dependencies.</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Consider R = a relation schema</a:t>
            </a:r>
          </a:p>
          <a:p>
            <a:pPr lvl="2"/>
            <a:r>
              <a:rPr lang="en-US" sz="2000" spc="-1" dirty="0">
                <a:latin typeface="Calibri" panose="020F0502020204030204" pitchFamily="34" charset="0"/>
                <a:ea typeface="Calibri" panose="020F0502020204030204" pitchFamily="34" charset="0"/>
                <a:cs typeface="Calibri" panose="020F0502020204030204" pitchFamily="34" charset="0"/>
              </a:rPr>
              <a:t>               R1, R2 = decompositions of R</a:t>
            </a:r>
          </a:p>
          <a:p>
            <a:pPr lvl="2"/>
            <a:r>
              <a:rPr lang="en-US" sz="2000" spc="-1" dirty="0">
                <a:latin typeface="Calibri" panose="020F0502020204030204" pitchFamily="34" charset="0"/>
                <a:ea typeface="Calibri" panose="020F0502020204030204" pitchFamily="34" charset="0"/>
                <a:cs typeface="Calibri" panose="020F0502020204030204" pitchFamily="34" charset="0"/>
              </a:rPr>
              <a:t>               F = Given set of FD in R</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R1 and R2 form a lossless decomposition of R </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if and only if </a:t>
            </a:r>
            <a:r>
              <a:rPr lang="en-US" sz="2000" spc="-1" dirty="0" err="1">
                <a:solidFill>
                  <a:srgbClr val="00B050"/>
                </a:solidFill>
                <a:latin typeface="Calibri" panose="020F0502020204030204" pitchFamily="34" charset="0"/>
                <a:ea typeface="Calibri" panose="020F0502020204030204" pitchFamily="34" charset="0"/>
                <a:cs typeface="Calibri" panose="020F0502020204030204" pitchFamily="34" charset="0"/>
              </a:rPr>
              <a:t>atleast</a:t>
            </a:r>
            <a:r>
              <a:rPr lang="en-US" sz="2000" spc="-1" dirty="0">
                <a:solidFill>
                  <a:srgbClr val="00B050"/>
                </a:solidFill>
                <a:latin typeface="Calibri" panose="020F0502020204030204" pitchFamily="34" charset="0"/>
                <a:ea typeface="Calibri" panose="020F0502020204030204" pitchFamily="34" charset="0"/>
                <a:cs typeface="Calibri" panose="020F0502020204030204" pitchFamily="34" charset="0"/>
              </a:rPr>
              <a:t> one </a:t>
            </a:r>
            <a:r>
              <a:rPr lang="en-US" sz="2000" spc="-1" dirty="0">
                <a:latin typeface="Calibri" panose="020F0502020204030204" pitchFamily="34" charset="0"/>
                <a:ea typeface="Calibri" panose="020F0502020204030204" pitchFamily="34" charset="0"/>
                <a:cs typeface="Calibri" panose="020F0502020204030204" pitchFamily="34" charset="0"/>
              </a:rPr>
              <a:t>of the functional dependencies is in F</a:t>
            </a:r>
            <a:r>
              <a:rPr lang="en-US" sz="2000" spc="-1" baseline="30000" dirty="0">
                <a:latin typeface="Calibri" panose="020F0502020204030204" pitchFamily="34" charset="0"/>
                <a:ea typeface="Calibri" panose="020F0502020204030204" pitchFamily="34" charset="0"/>
                <a:cs typeface="Calibri" panose="020F0502020204030204" pitchFamily="34" charset="0"/>
              </a:rPr>
              <a:t>+</a:t>
            </a:r>
            <a:endParaRPr lang="en-US" sz="2000" b="1" spc="-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92A37983-655D-6092-0F95-4F4FFB455934}"/>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31</a:t>
            </a:fld>
            <a:endParaRPr lang="en-IN" sz="1050" b="0" strike="noStrike" spc="-1">
              <a:latin typeface="Times New Roman"/>
            </a:endParaRPr>
          </a:p>
        </p:txBody>
      </p:sp>
      <p:sp>
        <p:nvSpPr>
          <p:cNvPr id="160" name="TextShape 4">
            <a:extLst>
              <a:ext uri="{FF2B5EF4-FFF2-40B4-BE49-F238E27FC236}">
                <a16:creationId xmlns:a16="http://schemas.microsoft.com/office/drawing/2014/main" id="{3D7F94B8-73E8-913F-E005-12212258B96D}"/>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2741B730-7195-5789-DE9C-242F8A4B55DE}"/>
              </a:ext>
            </a:extLst>
          </p:cNvPr>
          <p:cNvPicPr>
            <a:picLocks noChangeAspect="1"/>
          </p:cNvPicPr>
          <p:nvPr/>
        </p:nvPicPr>
        <p:blipFill>
          <a:blip r:embed="rId2"/>
          <a:stretch>
            <a:fillRect/>
          </a:stretch>
        </p:blipFill>
        <p:spPr>
          <a:xfrm>
            <a:off x="4228243" y="5671430"/>
            <a:ext cx="1486481" cy="633479"/>
          </a:xfrm>
          <a:prstGeom prst="rect">
            <a:avLst/>
          </a:prstGeom>
        </p:spPr>
      </p:pic>
    </p:spTree>
    <p:extLst>
      <p:ext uri="{BB962C8B-B14F-4D97-AF65-F5344CB8AC3E}">
        <p14:creationId xmlns:p14="http://schemas.microsoft.com/office/powerpoint/2010/main" val="230748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75CD7-E7BB-16AF-221F-EBD17D64C463}"/>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C0EC2961-5244-EDC0-8DAC-C19BCE85863C}"/>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F7BA51CE-576C-E9FA-63F4-013C840F2FAA}"/>
              </a:ext>
            </a:extLst>
          </p:cNvPr>
          <p:cNvSpPr txBox="1"/>
          <p:nvPr/>
        </p:nvSpPr>
        <p:spPr>
          <a:xfrm>
            <a:off x="1097279" y="1845719"/>
            <a:ext cx="10873047" cy="4340335"/>
          </a:xfrm>
          <a:prstGeom prst="rect">
            <a:avLst/>
          </a:prstGeom>
          <a:noFill/>
          <a:ln>
            <a:noFill/>
          </a:ln>
        </p:spPr>
        <p:txBody>
          <a:bodyPr lIns="0" rIns="0">
            <a:normAutofit/>
          </a:bodyPr>
          <a:lstStyle/>
          <a:p>
            <a:pPr marL="800100" lvl="1"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LOSSLESS DECOMPOSITION AND FUNCTIONAL DEPENDENCIES</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If R1∩R2 forms a </a:t>
            </a:r>
            <a:r>
              <a:rPr lang="en-US" sz="2000" spc="-1" dirty="0" err="1">
                <a:latin typeface="Calibri" panose="020F0502020204030204" pitchFamily="34" charset="0"/>
                <a:ea typeface="Calibri" panose="020F0502020204030204" pitchFamily="34" charset="0"/>
                <a:cs typeface="Calibri" panose="020F0502020204030204" pitchFamily="34" charset="0"/>
              </a:rPr>
              <a:t>superkey</a:t>
            </a:r>
            <a:r>
              <a:rPr lang="en-US" sz="2000" spc="-1" dirty="0">
                <a:latin typeface="Calibri" panose="020F0502020204030204" pitchFamily="34" charset="0"/>
                <a:ea typeface="Calibri" panose="020F0502020204030204" pitchFamily="34" charset="0"/>
                <a:cs typeface="Calibri" panose="020F0502020204030204" pitchFamily="34" charset="0"/>
              </a:rPr>
              <a:t> for either R1 or R2, the decomposition of R is a lossless decomposition.</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Example consider the student table</a:t>
            </a: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3F4E3F08-CD8E-DD4D-6596-8EFC2E0C4D51}"/>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32</a:t>
            </a:fld>
            <a:endParaRPr lang="en-IN" sz="1050" b="0" strike="noStrike" spc="-1">
              <a:latin typeface="Times New Roman"/>
            </a:endParaRPr>
          </a:p>
        </p:txBody>
      </p:sp>
      <p:sp>
        <p:nvSpPr>
          <p:cNvPr id="160" name="TextShape 4">
            <a:extLst>
              <a:ext uri="{FF2B5EF4-FFF2-40B4-BE49-F238E27FC236}">
                <a16:creationId xmlns:a16="http://schemas.microsoft.com/office/drawing/2014/main" id="{DD634FBC-1A11-938A-EA3A-91D6C53C2171}"/>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4" name="Picture 3">
            <a:extLst>
              <a:ext uri="{FF2B5EF4-FFF2-40B4-BE49-F238E27FC236}">
                <a16:creationId xmlns:a16="http://schemas.microsoft.com/office/drawing/2014/main" id="{5A355E90-5293-0E5C-1E3F-8E711968A9DB}"/>
              </a:ext>
            </a:extLst>
          </p:cNvPr>
          <p:cNvPicPr>
            <a:picLocks noChangeAspect="1"/>
          </p:cNvPicPr>
          <p:nvPr/>
        </p:nvPicPr>
        <p:blipFill>
          <a:blip r:embed="rId2"/>
          <a:stretch>
            <a:fillRect/>
          </a:stretch>
        </p:blipFill>
        <p:spPr>
          <a:xfrm>
            <a:off x="1750112" y="3103390"/>
            <a:ext cx="6959958" cy="1066855"/>
          </a:xfrm>
          <a:prstGeom prst="rect">
            <a:avLst/>
          </a:prstGeom>
        </p:spPr>
      </p:pic>
      <p:pic>
        <p:nvPicPr>
          <p:cNvPr id="6" name="Picture 5">
            <a:extLst>
              <a:ext uri="{FF2B5EF4-FFF2-40B4-BE49-F238E27FC236}">
                <a16:creationId xmlns:a16="http://schemas.microsoft.com/office/drawing/2014/main" id="{A4DB3CDC-1F7B-19DB-F80F-ED1FF6123C7E}"/>
              </a:ext>
            </a:extLst>
          </p:cNvPr>
          <p:cNvPicPr>
            <a:picLocks noChangeAspect="1"/>
          </p:cNvPicPr>
          <p:nvPr/>
        </p:nvPicPr>
        <p:blipFill>
          <a:blip r:embed="rId3"/>
          <a:stretch>
            <a:fillRect/>
          </a:stretch>
        </p:blipFill>
        <p:spPr>
          <a:xfrm>
            <a:off x="1374366" y="4263904"/>
            <a:ext cx="9983593" cy="1724266"/>
          </a:xfrm>
          <a:prstGeom prst="rect">
            <a:avLst/>
          </a:prstGeom>
        </p:spPr>
      </p:pic>
    </p:spTree>
    <p:extLst>
      <p:ext uri="{BB962C8B-B14F-4D97-AF65-F5344CB8AC3E}">
        <p14:creationId xmlns:p14="http://schemas.microsoft.com/office/powerpoint/2010/main" val="1816753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8B8D4-919D-9C70-DF57-793A317E1B4E}"/>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89B5A2C1-8F5B-4596-E96E-EEE6EDF13F3A}"/>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78751676-CA7D-3EE3-0BDE-774D1B5979F9}"/>
              </a:ext>
            </a:extLst>
          </p:cNvPr>
          <p:cNvSpPr txBox="1"/>
          <p:nvPr/>
        </p:nvSpPr>
        <p:spPr>
          <a:xfrm>
            <a:off x="1097279" y="1845719"/>
            <a:ext cx="10873047" cy="4340335"/>
          </a:xfrm>
          <a:prstGeom prst="rect">
            <a:avLst/>
          </a:prstGeom>
          <a:noFill/>
          <a:ln>
            <a:noFill/>
          </a:ln>
        </p:spPr>
        <p:txBody>
          <a:bodyPr lIns="0" rIns="0">
            <a:normAutofit/>
          </a:bodyPr>
          <a:lstStyle/>
          <a:p>
            <a:pPr marL="800100" lvl="1"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LOSSLESS DECOMPOSITION AND FUNCTIONAL DEPENDENCIES</a:t>
            </a: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46B5CDE0-970D-7B7D-C30A-8962AE738361}"/>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33</a:t>
            </a:fld>
            <a:endParaRPr lang="en-IN" sz="1050" b="0" strike="noStrike" spc="-1">
              <a:latin typeface="Times New Roman"/>
            </a:endParaRPr>
          </a:p>
        </p:txBody>
      </p:sp>
      <p:sp>
        <p:nvSpPr>
          <p:cNvPr id="160" name="TextShape 4">
            <a:extLst>
              <a:ext uri="{FF2B5EF4-FFF2-40B4-BE49-F238E27FC236}">
                <a16:creationId xmlns:a16="http://schemas.microsoft.com/office/drawing/2014/main" id="{92E15868-3AE4-94BA-E2DC-C47F69BCBFAD}"/>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17F503E2-618D-1F14-B2FE-D6AFDA3C51BD}"/>
              </a:ext>
            </a:extLst>
          </p:cNvPr>
          <p:cNvPicPr>
            <a:picLocks noChangeAspect="1"/>
          </p:cNvPicPr>
          <p:nvPr/>
        </p:nvPicPr>
        <p:blipFill>
          <a:blip r:embed="rId2"/>
          <a:stretch>
            <a:fillRect/>
          </a:stretch>
        </p:blipFill>
        <p:spPr>
          <a:xfrm>
            <a:off x="1683328" y="2267845"/>
            <a:ext cx="8144607" cy="3850581"/>
          </a:xfrm>
          <a:prstGeom prst="rect">
            <a:avLst/>
          </a:prstGeom>
        </p:spPr>
      </p:pic>
    </p:spTree>
    <p:extLst>
      <p:ext uri="{BB962C8B-B14F-4D97-AF65-F5344CB8AC3E}">
        <p14:creationId xmlns:p14="http://schemas.microsoft.com/office/powerpoint/2010/main" val="3523150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5EDE9-FF45-E8AE-08BB-65CCB1554654}"/>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07B7B022-95E0-6773-AD39-641956706094}"/>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D7D6B372-A367-1C54-A4AB-DFB0C19BEE59}"/>
              </a:ext>
            </a:extLst>
          </p:cNvPr>
          <p:cNvSpPr txBox="1"/>
          <p:nvPr/>
        </p:nvSpPr>
        <p:spPr>
          <a:xfrm>
            <a:off x="1097279" y="1845719"/>
            <a:ext cx="10873047" cy="4340335"/>
          </a:xfrm>
          <a:prstGeom prst="rect">
            <a:avLst/>
          </a:prstGeom>
          <a:noFill/>
          <a:ln>
            <a:noFill/>
          </a:ln>
        </p:spPr>
        <p:txBody>
          <a:bodyPr lIns="0" rIns="0">
            <a:normAutofit lnSpcReduction="10000"/>
          </a:bodyPr>
          <a:lstStyle/>
          <a:p>
            <a:pPr marL="800100" lvl="1"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LOSSLESS DECOMPOSITION AND FUNCTIONAL DEPENDENCIES</a:t>
            </a: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1257300" lvl="2"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This decomposition is lossless because:</a:t>
            </a:r>
          </a:p>
          <a:p>
            <a:pPr marL="1714500" lvl="3"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R1 and R2 share the common attribute </a:t>
            </a:r>
            <a:r>
              <a:rPr lang="en-US" sz="2000" spc="-1" dirty="0" err="1">
                <a:solidFill>
                  <a:srgbClr val="00B050"/>
                </a:solidFill>
                <a:latin typeface="Calibri" panose="020F0502020204030204" pitchFamily="34" charset="0"/>
                <a:ea typeface="Calibri" panose="020F0502020204030204" pitchFamily="34" charset="0"/>
                <a:cs typeface="Calibri" panose="020F0502020204030204" pitchFamily="34" charset="0"/>
              </a:rPr>
              <a:t>course_id</a:t>
            </a:r>
            <a:r>
              <a:rPr lang="en-US" sz="2000" spc="-1" dirty="0">
                <a:latin typeface="Calibri" panose="020F0502020204030204" pitchFamily="34" charset="0"/>
                <a:ea typeface="Calibri" panose="020F0502020204030204" pitchFamily="34" charset="0"/>
                <a:cs typeface="Calibri" panose="020F0502020204030204" pitchFamily="34" charset="0"/>
              </a:rPr>
              <a:t>.</a:t>
            </a:r>
          </a:p>
          <a:p>
            <a:pPr marL="1714500" lvl="3"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The functional dependency </a:t>
            </a:r>
            <a:r>
              <a:rPr lang="en-US" sz="2000" spc="-1" dirty="0" err="1">
                <a:solidFill>
                  <a:srgbClr val="00B050"/>
                </a:solidFill>
                <a:latin typeface="Calibri" panose="020F0502020204030204" pitchFamily="34" charset="0"/>
                <a:ea typeface="Calibri" panose="020F0502020204030204" pitchFamily="34" charset="0"/>
                <a:cs typeface="Calibri" panose="020F0502020204030204" pitchFamily="34" charset="0"/>
              </a:rPr>
              <a:t>course_id</a:t>
            </a:r>
            <a:r>
              <a:rPr lang="en-US" sz="2000" spc="-1" dirty="0">
                <a:solidFill>
                  <a:srgbClr val="00B050"/>
                </a:solidFill>
                <a:latin typeface="Calibri" panose="020F0502020204030204" pitchFamily="34" charset="0"/>
                <a:ea typeface="Calibri" panose="020F0502020204030204" pitchFamily="34" charset="0"/>
                <a:cs typeface="Calibri" panose="020F0502020204030204" pitchFamily="34" charset="0"/>
              </a:rPr>
              <a:t> -&gt; </a:t>
            </a:r>
            <a:r>
              <a:rPr lang="en-US" sz="2000" spc="-1" dirty="0" err="1">
                <a:solidFill>
                  <a:srgbClr val="00B050"/>
                </a:solidFill>
                <a:latin typeface="Calibri" panose="020F0502020204030204" pitchFamily="34" charset="0"/>
                <a:ea typeface="Calibri" panose="020F0502020204030204" pitchFamily="34" charset="0"/>
                <a:cs typeface="Calibri" panose="020F0502020204030204" pitchFamily="34" charset="0"/>
              </a:rPr>
              <a:t>course_name</a:t>
            </a:r>
            <a:r>
              <a:rPr lang="en-US" sz="2000" spc="-1" dirty="0">
                <a:solidFill>
                  <a:srgbClr val="00B050"/>
                </a:solidFill>
                <a:latin typeface="Calibri" panose="020F0502020204030204" pitchFamily="34" charset="0"/>
                <a:ea typeface="Calibri" panose="020F0502020204030204" pitchFamily="34" charset="0"/>
                <a:cs typeface="Calibri" panose="020F0502020204030204" pitchFamily="34" charset="0"/>
              </a:rPr>
              <a:t>, </a:t>
            </a:r>
            <a:r>
              <a:rPr lang="en-US" sz="2000" spc="-1" dirty="0" err="1">
                <a:solidFill>
                  <a:srgbClr val="00B050"/>
                </a:solidFill>
                <a:latin typeface="Calibri" panose="020F0502020204030204" pitchFamily="34" charset="0"/>
                <a:ea typeface="Calibri" panose="020F0502020204030204" pitchFamily="34" charset="0"/>
                <a:cs typeface="Calibri" panose="020F0502020204030204" pitchFamily="34" charset="0"/>
              </a:rPr>
              <a:t>instructor_name</a:t>
            </a:r>
            <a:r>
              <a:rPr lang="en-US" sz="2000" spc="-1" dirty="0">
                <a:solidFill>
                  <a:srgbClr val="00B050"/>
                </a:solidFill>
                <a:latin typeface="Calibri" panose="020F0502020204030204" pitchFamily="34" charset="0"/>
                <a:ea typeface="Calibri" panose="020F0502020204030204" pitchFamily="34" charset="0"/>
                <a:cs typeface="Calibri" panose="020F0502020204030204" pitchFamily="34" charset="0"/>
              </a:rPr>
              <a:t> </a:t>
            </a:r>
            <a:r>
              <a:rPr lang="en-US" sz="2000" spc="-1" dirty="0">
                <a:latin typeface="Calibri" panose="020F0502020204030204" pitchFamily="34" charset="0"/>
                <a:ea typeface="Calibri" panose="020F0502020204030204" pitchFamily="34" charset="0"/>
                <a:cs typeface="Calibri" panose="020F0502020204030204" pitchFamily="34" charset="0"/>
              </a:rPr>
              <a:t>ensures that the data in R2 can be fully reconstructed when we join it with R1.</a:t>
            </a:r>
          </a:p>
          <a:p>
            <a:pPr marL="1714500" lvl="3"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The original data can be perfectly reconstructed from R1 and R2, ensuring no information is lost.</a:t>
            </a:r>
          </a:p>
        </p:txBody>
      </p:sp>
      <p:sp>
        <p:nvSpPr>
          <p:cNvPr id="159" name="TextShape 3">
            <a:extLst>
              <a:ext uri="{FF2B5EF4-FFF2-40B4-BE49-F238E27FC236}">
                <a16:creationId xmlns:a16="http://schemas.microsoft.com/office/drawing/2014/main" id="{1165E04C-0909-FF19-44B7-4A6C23730517}"/>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34</a:t>
            </a:fld>
            <a:endParaRPr lang="en-IN" sz="1050" b="0" strike="noStrike" spc="-1">
              <a:latin typeface="Times New Roman"/>
            </a:endParaRPr>
          </a:p>
        </p:txBody>
      </p:sp>
      <p:sp>
        <p:nvSpPr>
          <p:cNvPr id="160" name="TextShape 4">
            <a:extLst>
              <a:ext uri="{FF2B5EF4-FFF2-40B4-BE49-F238E27FC236}">
                <a16:creationId xmlns:a16="http://schemas.microsoft.com/office/drawing/2014/main" id="{7CAC37E5-4999-65F8-A6C2-24CA44FA70AF}"/>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4" name="Picture 3">
            <a:extLst>
              <a:ext uri="{FF2B5EF4-FFF2-40B4-BE49-F238E27FC236}">
                <a16:creationId xmlns:a16="http://schemas.microsoft.com/office/drawing/2014/main" id="{C9BC8A8B-3D76-DDAC-F65A-978134AB7EB5}"/>
              </a:ext>
            </a:extLst>
          </p:cNvPr>
          <p:cNvPicPr>
            <a:picLocks noChangeAspect="1"/>
          </p:cNvPicPr>
          <p:nvPr/>
        </p:nvPicPr>
        <p:blipFill>
          <a:blip r:embed="rId2"/>
          <a:stretch>
            <a:fillRect/>
          </a:stretch>
        </p:blipFill>
        <p:spPr>
          <a:xfrm>
            <a:off x="1704108" y="2167600"/>
            <a:ext cx="8275321" cy="1540460"/>
          </a:xfrm>
          <a:prstGeom prst="rect">
            <a:avLst/>
          </a:prstGeom>
        </p:spPr>
      </p:pic>
    </p:spTree>
    <p:extLst>
      <p:ext uri="{BB962C8B-B14F-4D97-AF65-F5344CB8AC3E}">
        <p14:creationId xmlns:p14="http://schemas.microsoft.com/office/powerpoint/2010/main" val="941107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5371E-855A-D21D-C633-CBD65709A0CF}"/>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73FE68D1-3152-9EC3-3984-CBD5A829143D}"/>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A48BB5A1-4D12-3B74-1621-8A97C65A7803}"/>
              </a:ext>
            </a:extLst>
          </p:cNvPr>
          <p:cNvSpPr txBox="1"/>
          <p:nvPr/>
        </p:nvSpPr>
        <p:spPr>
          <a:xfrm>
            <a:off x="1097279" y="1845719"/>
            <a:ext cx="10873047" cy="4340335"/>
          </a:xfrm>
          <a:prstGeom prst="rect">
            <a:avLst/>
          </a:prstGeom>
          <a:noFill/>
          <a:ln>
            <a:noFill/>
          </a:ln>
        </p:spPr>
        <p:txBody>
          <a:bodyPr lIns="0" rIns="0">
            <a:normAutofit/>
          </a:bodyPr>
          <a:lstStyle/>
          <a:p>
            <a:pPr marL="800100" lvl="1"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LOSSLESS DECOMPOSITION AND FUNCTIONAL DEPENDENCIES</a:t>
            </a:r>
          </a:p>
          <a:p>
            <a:pPr lvl="1"/>
            <a:r>
              <a:rPr lang="en-US" sz="2000" b="1" spc="-1" dirty="0">
                <a:latin typeface="Calibri" panose="020F0502020204030204" pitchFamily="34" charset="0"/>
                <a:ea typeface="Calibri" panose="020F0502020204030204" pitchFamily="34" charset="0"/>
                <a:cs typeface="Calibri" panose="020F0502020204030204" pitchFamily="34" charset="0"/>
              </a:rPr>
              <a:t>After decomposition, how to </a:t>
            </a:r>
            <a:r>
              <a:rPr lang="en-US" sz="2000" b="1" spc="-1" dirty="0">
                <a:solidFill>
                  <a:srgbClr val="00B050"/>
                </a:solidFill>
                <a:latin typeface="Calibri" panose="020F0502020204030204" pitchFamily="34" charset="0"/>
                <a:ea typeface="Calibri" panose="020F0502020204030204" pitchFamily="34" charset="0"/>
                <a:cs typeface="Calibri" panose="020F0502020204030204" pitchFamily="34" charset="0"/>
              </a:rPr>
              <a:t>ensure that the contents are consistent with the original schema</a:t>
            </a:r>
            <a:r>
              <a:rPr lang="en-US" sz="2000" b="1" spc="-1" dirty="0">
                <a:latin typeface="Calibri" panose="020F0502020204030204" pitchFamily="34" charset="0"/>
                <a:ea typeface="Calibri" panose="020F0502020204030204" pitchFamily="34" charset="0"/>
                <a:cs typeface="Calibri" panose="020F0502020204030204" pitchFamily="34" charset="0"/>
              </a:rPr>
              <a:t>?</a:t>
            </a:r>
          </a:p>
          <a:p>
            <a:pPr marL="800100" lvl="1" indent="-342900">
              <a:buFont typeface="Arial" panose="020B0604020202020204" pitchFamily="34" charset="0"/>
              <a:buChar char="•"/>
            </a:pPr>
            <a:r>
              <a:rPr lang="pt-BR" sz="2000" spc="-1" dirty="0">
                <a:latin typeface="Calibri" panose="020F0502020204030204" pitchFamily="34" charset="0"/>
                <a:ea typeface="Calibri" panose="020F0502020204030204" pitchFamily="34" charset="0"/>
                <a:cs typeface="Calibri" panose="020F0502020204030204" pitchFamily="34" charset="0"/>
              </a:rPr>
              <a:t>Suppose we decompose a relation schema r(R) into r1(R1) and r2(R2), where R1 ∩ R2 → R1.</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Then the following SQL constraints must be imposed on the decomposed schema to ensure their contents are consistent with the original schema.</a:t>
            </a:r>
          </a:p>
          <a:p>
            <a:pPr marL="1371600" lvl="2"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R1 ∩ R2 is the primary key of r1.</a:t>
            </a:r>
            <a:br>
              <a:rPr lang="en-US" sz="2000" spc="-1" dirty="0">
                <a:latin typeface="Calibri" panose="020F0502020204030204" pitchFamily="34" charset="0"/>
                <a:ea typeface="Calibri" panose="020F0502020204030204" pitchFamily="34" charset="0"/>
                <a:cs typeface="Calibri" panose="020F0502020204030204" pitchFamily="34" charset="0"/>
              </a:rPr>
            </a:br>
            <a:r>
              <a:rPr lang="en-US" sz="2000" spc="-1" dirty="0">
                <a:latin typeface="Calibri" panose="020F0502020204030204" pitchFamily="34" charset="0"/>
                <a:ea typeface="Calibri" panose="020F0502020204030204" pitchFamily="34" charset="0"/>
                <a:cs typeface="Calibri" panose="020F0502020204030204" pitchFamily="34" charset="0"/>
              </a:rPr>
              <a:t>This constraint enforces the functional dependency.</a:t>
            </a:r>
          </a:p>
          <a:p>
            <a:pPr marL="1371600" lvl="2"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R1 ∩ R2 is a foreign key from r2 referencing r1.</a:t>
            </a:r>
            <a:br>
              <a:rPr lang="en-US" sz="2000" spc="-1" dirty="0">
                <a:latin typeface="Calibri" panose="020F0502020204030204" pitchFamily="34" charset="0"/>
                <a:ea typeface="Calibri" panose="020F0502020204030204" pitchFamily="34" charset="0"/>
                <a:cs typeface="Calibri" panose="020F0502020204030204" pitchFamily="34" charset="0"/>
              </a:rPr>
            </a:br>
            <a:r>
              <a:rPr lang="en-US" sz="2000" spc="-1" dirty="0">
                <a:latin typeface="Calibri" panose="020F0502020204030204" pitchFamily="34" charset="0"/>
                <a:ea typeface="Calibri" panose="020F0502020204030204" pitchFamily="34" charset="0"/>
                <a:cs typeface="Calibri" panose="020F0502020204030204" pitchFamily="34" charset="0"/>
              </a:rPr>
              <a:t>This constraint ensures that each tuple in r2 has a matching tuple in r1, without which it would not appear in the natural join of r1 and r2.</a:t>
            </a: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2E16E626-1B7C-89FD-05CF-2746A4F56669}"/>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35</a:t>
            </a:fld>
            <a:endParaRPr lang="en-IN" sz="1050" b="0" strike="noStrike" spc="-1">
              <a:latin typeface="Times New Roman"/>
            </a:endParaRPr>
          </a:p>
        </p:txBody>
      </p:sp>
      <p:sp>
        <p:nvSpPr>
          <p:cNvPr id="160" name="TextShape 4">
            <a:extLst>
              <a:ext uri="{FF2B5EF4-FFF2-40B4-BE49-F238E27FC236}">
                <a16:creationId xmlns:a16="http://schemas.microsoft.com/office/drawing/2014/main" id="{2EFBFBFB-18ED-0231-4707-BB0F5C3EE4DE}"/>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3436288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A1B55-ECDD-5F5E-9B32-7AB71220E52A}"/>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F59C3E5F-22ED-52EB-389F-E721230F2358}"/>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1EF25F09-4AE3-CA52-5B56-7B2DCABCC84A}"/>
              </a:ext>
            </a:extLst>
          </p:cNvPr>
          <p:cNvSpPr txBox="1"/>
          <p:nvPr/>
        </p:nvSpPr>
        <p:spPr>
          <a:xfrm>
            <a:off x="1097279" y="1845719"/>
            <a:ext cx="10873047" cy="4340335"/>
          </a:xfrm>
          <a:prstGeom prst="rect">
            <a:avLst/>
          </a:prstGeom>
          <a:noFill/>
          <a:ln>
            <a:noFill/>
          </a:ln>
        </p:spPr>
        <p:txBody>
          <a:bodyPr lIns="0" rIns="0">
            <a:normAutofit/>
          </a:bodyPr>
          <a:lstStyle/>
          <a:p>
            <a:pPr marL="800100" lvl="1" indent="-342900">
              <a:buFont typeface="Arial" panose="020B0604020202020204" pitchFamily="34" charset="0"/>
              <a:buChar char="•"/>
            </a:pPr>
            <a:endParaRPr lang="en-US" sz="2000" b="1" u="sng" spc="-1" dirty="0">
              <a:latin typeface="Calibri" panose="020F0502020204030204" pitchFamily="34" charset="0"/>
              <a:ea typeface="Calibri" panose="020F0502020204030204" pitchFamily="34" charset="0"/>
              <a:cs typeface="Calibri" panose="020F0502020204030204" pitchFamily="34" charset="0"/>
            </a:endParaRPr>
          </a:p>
          <a:p>
            <a:pPr lvl="2"/>
            <a:r>
              <a:rPr lang="en-US" sz="2000" spc="-1" dirty="0">
                <a:latin typeface="Calibri" panose="020F0502020204030204" pitchFamily="34" charset="0"/>
                <a:ea typeface="Calibri" panose="020F0502020204030204" pitchFamily="34" charset="0"/>
                <a:cs typeface="Calibri" panose="020F0502020204030204" pitchFamily="34" charset="0"/>
              </a:rPr>
              <a:t>1.1 Closure Set of Functional Dependencies</a:t>
            </a:r>
          </a:p>
          <a:p>
            <a:pPr lvl="2"/>
            <a:r>
              <a:rPr lang="en-US" sz="2000" spc="-1" dirty="0">
                <a:latin typeface="Calibri" panose="020F0502020204030204" pitchFamily="34" charset="0"/>
                <a:ea typeface="Calibri" panose="020F0502020204030204" pitchFamily="34" charset="0"/>
                <a:cs typeface="Calibri" panose="020F0502020204030204" pitchFamily="34" charset="0"/>
              </a:rPr>
              <a:t>1.1.1 Inference Rules</a:t>
            </a:r>
          </a:p>
          <a:p>
            <a:pPr lvl="2"/>
            <a:r>
              <a:rPr lang="en-US" sz="2000" spc="-1" dirty="0">
                <a:latin typeface="Calibri" panose="020F0502020204030204" pitchFamily="34" charset="0"/>
                <a:ea typeface="Calibri" panose="020F0502020204030204" pitchFamily="34" charset="0"/>
                <a:cs typeface="Calibri" panose="020F0502020204030204" pitchFamily="34" charset="0"/>
              </a:rPr>
              <a:t>1.1.1 Closure of Attribute Sets</a:t>
            </a:r>
          </a:p>
          <a:p>
            <a:pPr lvl="2"/>
            <a:r>
              <a:rPr lang="en-US" sz="2000" spc="-1" dirty="0">
                <a:latin typeface="Calibri" panose="020F0502020204030204" pitchFamily="34" charset="0"/>
                <a:ea typeface="Calibri" panose="020F0502020204030204" pitchFamily="34" charset="0"/>
                <a:cs typeface="Calibri" panose="020F0502020204030204" pitchFamily="34" charset="0"/>
              </a:rPr>
              <a:t>1.2 Equivalence and Minimal Cover – Canonical Cover</a:t>
            </a: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9B23DE89-6B87-1EE3-E593-F9A857380A2F}"/>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36</a:t>
            </a:fld>
            <a:endParaRPr lang="en-IN" sz="1050" b="0" strike="noStrike" spc="-1">
              <a:latin typeface="Times New Roman"/>
            </a:endParaRPr>
          </a:p>
        </p:txBody>
      </p:sp>
      <p:sp>
        <p:nvSpPr>
          <p:cNvPr id="160" name="TextShape 4">
            <a:extLst>
              <a:ext uri="{FF2B5EF4-FFF2-40B4-BE49-F238E27FC236}">
                <a16:creationId xmlns:a16="http://schemas.microsoft.com/office/drawing/2014/main" id="{5D9E1B71-D5F6-09D1-5031-C291F6921C85}"/>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2303886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4A485-652B-2010-72CB-FB63529B6234}"/>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D64F5F66-3A66-11C4-DEBC-368AB417A7CF}"/>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10334E71-0B34-A3CF-8C33-3138761CF7D0}"/>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Closure Set of Functional Dependencies</a:t>
            </a:r>
          </a:p>
          <a:p>
            <a:pPr marL="342900"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Given a </a:t>
            </a:r>
            <a:r>
              <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rPr>
              <a:t>set F of functional dependencies on a schema</a:t>
            </a:r>
            <a:r>
              <a:rPr lang="en-US" sz="2000" spc="-1" dirty="0">
                <a:latin typeface="Calibri" panose="020F0502020204030204" pitchFamily="34" charset="0"/>
                <a:ea typeface="Calibri" panose="020F0502020204030204" pitchFamily="34" charset="0"/>
                <a:cs typeface="Calibri" panose="020F0502020204030204" pitchFamily="34" charset="0"/>
              </a:rPr>
              <a:t>, we can prove that certain other functional dependencies also hold on the schema.</a:t>
            </a:r>
          </a:p>
          <a:p>
            <a:pPr marL="342900"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Such </a:t>
            </a:r>
            <a:r>
              <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rPr>
              <a:t>additional functional dependencies </a:t>
            </a:r>
            <a:r>
              <a:rPr lang="en-US" sz="2000" spc="-1" dirty="0">
                <a:latin typeface="Calibri" panose="020F0502020204030204" pitchFamily="34" charset="0"/>
                <a:ea typeface="Calibri" panose="020F0502020204030204" pitchFamily="34" charset="0"/>
                <a:cs typeface="Calibri" panose="020F0502020204030204" pitchFamily="34" charset="0"/>
              </a:rPr>
              <a:t>are </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“logically implied” </a:t>
            </a:r>
            <a:r>
              <a:rPr lang="en-US" sz="2000" spc="-1" dirty="0">
                <a:latin typeface="Calibri" panose="020F0502020204030204" pitchFamily="34" charset="0"/>
                <a:ea typeface="Calibri" panose="020F0502020204030204" pitchFamily="34" charset="0"/>
                <a:cs typeface="Calibri" panose="020F0502020204030204" pitchFamily="34" charset="0"/>
              </a:rPr>
              <a:t>by F.</a:t>
            </a:r>
          </a:p>
          <a:p>
            <a:pPr marL="342900"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When testing for normal forms, it is not sufficient to consider the given set of functional dependencies; rather, we </a:t>
            </a:r>
            <a:r>
              <a:rPr lang="en-US" sz="2000" b="1" spc="-1" dirty="0">
                <a:solidFill>
                  <a:srgbClr val="00B050"/>
                </a:solidFill>
                <a:latin typeface="Calibri" panose="020F0502020204030204" pitchFamily="34" charset="0"/>
                <a:ea typeface="Calibri" panose="020F0502020204030204" pitchFamily="34" charset="0"/>
                <a:cs typeface="Calibri" panose="020F0502020204030204" pitchFamily="34" charset="0"/>
              </a:rPr>
              <a:t>need to consider all functional dependencies that hold on the schema</a:t>
            </a:r>
            <a:r>
              <a:rPr lang="en-US" sz="2000" spc="-1" dirty="0">
                <a:latin typeface="Calibri" panose="020F0502020204030204" pitchFamily="34" charset="0"/>
                <a:ea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Formally,</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Given relation schema r(R),</a:t>
            </a:r>
          </a:p>
          <a:p>
            <a:pPr lvl="1"/>
            <a:r>
              <a:rPr lang="en-US" sz="2000" spc="-1" dirty="0">
                <a:latin typeface="Calibri" panose="020F0502020204030204" pitchFamily="34" charset="0"/>
                <a:ea typeface="Calibri" panose="020F0502020204030204" pitchFamily="34" charset="0"/>
                <a:cs typeface="Calibri" panose="020F0502020204030204" pitchFamily="34" charset="0"/>
              </a:rPr>
              <a:t>		a functional dependency f on R is </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logically implied </a:t>
            </a:r>
            <a:r>
              <a:rPr lang="en-US" sz="2000" spc="-1" dirty="0">
                <a:latin typeface="Calibri" panose="020F0502020204030204" pitchFamily="34" charset="0"/>
                <a:ea typeface="Calibri" panose="020F0502020204030204" pitchFamily="34" charset="0"/>
                <a:cs typeface="Calibri" panose="020F0502020204030204" pitchFamily="34" charset="0"/>
              </a:rPr>
              <a:t>by a set of functional dependencies </a:t>
            </a:r>
          </a:p>
          <a:p>
            <a:pPr lvl="1"/>
            <a:r>
              <a:rPr lang="en-US" sz="2000" spc="-1" dirty="0">
                <a:latin typeface="Calibri" panose="020F0502020204030204" pitchFamily="34" charset="0"/>
                <a:ea typeface="Calibri" panose="020F0502020204030204" pitchFamily="34" charset="0"/>
                <a:cs typeface="Calibri" panose="020F0502020204030204" pitchFamily="34" charset="0"/>
              </a:rPr>
              <a:t>		F on R,</a:t>
            </a:r>
          </a:p>
          <a:p>
            <a:pPr lvl="1"/>
            <a:r>
              <a:rPr lang="en-US" sz="2000" spc="-1" dirty="0">
                <a:latin typeface="Calibri" panose="020F0502020204030204" pitchFamily="34" charset="0"/>
                <a:ea typeface="Calibri" panose="020F0502020204030204" pitchFamily="34" charset="0"/>
                <a:cs typeface="Calibri" panose="020F0502020204030204" pitchFamily="34" charset="0"/>
              </a:rPr>
              <a:t>		</a:t>
            </a:r>
            <a:r>
              <a:rPr lang="en-US" sz="2000" b="1" spc="-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if every instance of a relation r(R) that satisfies F also satisfies f .</a:t>
            </a:r>
          </a:p>
        </p:txBody>
      </p:sp>
      <p:sp>
        <p:nvSpPr>
          <p:cNvPr id="159" name="TextShape 3">
            <a:extLst>
              <a:ext uri="{FF2B5EF4-FFF2-40B4-BE49-F238E27FC236}">
                <a16:creationId xmlns:a16="http://schemas.microsoft.com/office/drawing/2014/main" id="{B3CF1E48-0350-A238-BEE2-78D4A2A938B7}"/>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37</a:t>
            </a:fld>
            <a:endParaRPr lang="en-IN" sz="1050" b="0" strike="noStrike" spc="-1">
              <a:latin typeface="Times New Roman"/>
            </a:endParaRPr>
          </a:p>
        </p:txBody>
      </p:sp>
      <p:sp>
        <p:nvSpPr>
          <p:cNvPr id="160" name="TextShape 4">
            <a:extLst>
              <a:ext uri="{FF2B5EF4-FFF2-40B4-BE49-F238E27FC236}">
                <a16:creationId xmlns:a16="http://schemas.microsoft.com/office/drawing/2014/main" id="{B70FECC6-6E57-DDED-1EFB-FE3CF3B26FB1}"/>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75784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7997A-1AAC-BD9C-210B-9F32BBD62A99}"/>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CBA3646C-182F-AC28-C21A-8790BE12F3AD}"/>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B0F63568-D0BB-FC7E-C752-EECF111DCCE0}"/>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Closure Set of Functional Dependencies</a:t>
            </a:r>
          </a:p>
          <a:p>
            <a:pPr marL="342900"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Consider the scenario below:</a:t>
            </a:r>
          </a:p>
          <a:p>
            <a:pPr marL="342900" indent="-342900">
              <a:buFont typeface="Arial" panose="020B0604020202020204" pitchFamily="34" charset="0"/>
              <a:buChar char="•"/>
            </a:pPr>
            <a:r>
              <a:rPr lang="en-US" sz="2000" b="1" u="sng" spc="-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Given</a:t>
            </a:r>
            <a:r>
              <a:rPr lang="en-US" sz="2000" b="1" spc="-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 </a:t>
            </a:r>
          </a:p>
          <a:p>
            <a:pPr marL="800100" lvl="1" indent="-342900">
              <a:buFont typeface="Arial" panose="020B0604020202020204" pitchFamily="34" charset="0"/>
              <a:buChar char="•"/>
            </a:pPr>
            <a:r>
              <a:rPr lang="en-US" sz="2000" b="1" spc="-1" dirty="0">
                <a:solidFill>
                  <a:srgbClr val="FF0000"/>
                </a:solidFill>
                <a:latin typeface="Calibri" panose="020F0502020204030204" pitchFamily="34" charset="0"/>
                <a:ea typeface="Calibri" panose="020F0502020204030204" pitchFamily="34" charset="0"/>
                <a:cs typeface="Calibri" panose="020F0502020204030204" pitchFamily="34" charset="0"/>
              </a:rPr>
              <a:t>relation schema r(A, B, C, G, H, I )</a:t>
            </a:r>
            <a:r>
              <a:rPr lang="en-US" sz="2000" b="1" spc="-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 and </a:t>
            </a:r>
          </a:p>
          <a:p>
            <a:pPr marL="800100" lvl="1" indent="-342900">
              <a:buFont typeface="Arial" panose="020B0604020202020204" pitchFamily="34" charset="0"/>
              <a:buChar char="•"/>
            </a:pPr>
            <a:r>
              <a:rPr lang="en-US" sz="2000" b="1" spc="-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the set of functional dependencies:</a:t>
            </a:r>
          </a:p>
          <a:p>
            <a:pPr lvl="2"/>
            <a:r>
              <a:rPr lang="en-US" sz="2000" b="1" spc="-1" dirty="0">
                <a:solidFill>
                  <a:srgbClr val="FF0000"/>
                </a:solidFill>
                <a:latin typeface="Calibri" panose="020F0502020204030204" pitchFamily="34" charset="0"/>
                <a:ea typeface="Calibri" panose="020F0502020204030204" pitchFamily="34" charset="0"/>
                <a:cs typeface="Calibri" panose="020F0502020204030204" pitchFamily="34" charset="0"/>
              </a:rPr>
              <a:t>A → B</a:t>
            </a:r>
          </a:p>
          <a:p>
            <a:pPr lvl="2"/>
            <a:r>
              <a:rPr lang="en-US" sz="2000" b="1" spc="-1" dirty="0">
                <a:solidFill>
                  <a:srgbClr val="FF0000"/>
                </a:solidFill>
                <a:latin typeface="Calibri" panose="020F0502020204030204" pitchFamily="34" charset="0"/>
                <a:ea typeface="Calibri" panose="020F0502020204030204" pitchFamily="34" charset="0"/>
                <a:cs typeface="Calibri" panose="020F0502020204030204" pitchFamily="34" charset="0"/>
              </a:rPr>
              <a:t>A → C</a:t>
            </a:r>
          </a:p>
          <a:p>
            <a:pPr lvl="2"/>
            <a:r>
              <a:rPr lang="en-US" sz="2000" b="1" spc="-1" dirty="0">
                <a:solidFill>
                  <a:srgbClr val="FF0000"/>
                </a:solidFill>
                <a:latin typeface="Calibri" panose="020F0502020204030204" pitchFamily="34" charset="0"/>
                <a:ea typeface="Calibri" panose="020F0502020204030204" pitchFamily="34" charset="0"/>
                <a:cs typeface="Calibri" panose="020F0502020204030204" pitchFamily="34" charset="0"/>
              </a:rPr>
              <a:t>CG → H</a:t>
            </a:r>
          </a:p>
          <a:p>
            <a:pPr lvl="2"/>
            <a:r>
              <a:rPr lang="en-US" sz="2000" b="1" spc="-1" dirty="0">
                <a:solidFill>
                  <a:srgbClr val="FF0000"/>
                </a:solidFill>
                <a:latin typeface="Calibri" panose="020F0502020204030204" pitchFamily="34" charset="0"/>
                <a:ea typeface="Calibri" panose="020F0502020204030204" pitchFamily="34" charset="0"/>
                <a:cs typeface="Calibri" panose="020F0502020204030204" pitchFamily="34" charset="0"/>
              </a:rPr>
              <a:t>CG → I</a:t>
            </a:r>
          </a:p>
          <a:p>
            <a:pPr lvl="2"/>
            <a:r>
              <a:rPr lang="en-US" sz="2000" b="1" spc="-1" dirty="0">
                <a:solidFill>
                  <a:srgbClr val="FF0000"/>
                </a:solidFill>
                <a:latin typeface="Calibri" panose="020F0502020204030204" pitchFamily="34" charset="0"/>
                <a:ea typeface="Calibri" panose="020F0502020204030204" pitchFamily="34" charset="0"/>
                <a:cs typeface="Calibri" panose="020F0502020204030204" pitchFamily="34" charset="0"/>
              </a:rPr>
              <a:t>B → H</a:t>
            </a:r>
          </a:p>
          <a:p>
            <a:pPr marL="800100" lvl="1" indent="-342900">
              <a:buFont typeface="Arial" panose="020B0604020202020204" pitchFamily="34" charset="0"/>
              <a:buChar char="•"/>
            </a:pPr>
            <a:r>
              <a:rPr lang="en-US" sz="2000" b="1" u="sng" spc="-1" dirty="0">
                <a:solidFill>
                  <a:schemeClr val="accent2"/>
                </a:solidFill>
                <a:latin typeface="Calibri" panose="020F0502020204030204" pitchFamily="34" charset="0"/>
                <a:ea typeface="Calibri" panose="020F0502020204030204" pitchFamily="34" charset="0"/>
                <a:cs typeface="Calibri" panose="020F0502020204030204" pitchFamily="34" charset="0"/>
              </a:rPr>
              <a:t>To prove that there is an implied functional dependency:</a:t>
            </a:r>
          </a:p>
          <a:p>
            <a:pPr lvl="2"/>
            <a:r>
              <a:rPr lang="en-US" sz="2000" b="1" spc="-1" dirty="0">
                <a:solidFill>
                  <a:srgbClr val="FF0000"/>
                </a:solidFill>
                <a:latin typeface="Calibri" panose="020F0502020204030204" pitchFamily="34" charset="0"/>
                <a:ea typeface="Calibri" panose="020F0502020204030204" pitchFamily="34" charset="0"/>
                <a:cs typeface="Calibri" panose="020F0502020204030204" pitchFamily="34" charset="0"/>
              </a:rPr>
              <a:t>A → H (</a:t>
            </a:r>
            <a:r>
              <a:rPr lang="en-US" spc="-1" dirty="0">
                <a:solidFill>
                  <a:srgbClr val="FF0000"/>
                </a:solidFill>
                <a:latin typeface="Calibri" panose="020F0502020204030204" pitchFamily="34" charset="0"/>
                <a:ea typeface="Calibri" panose="020F0502020204030204" pitchFamily="34" charset="0"/>
                <a:cs typeface="Calibri" panose="020F0502020204030204" pitchFamily="34" charset="0"/>
              </a:rPr>
              <a:t>Meaning: we need to prove that whenever a relation instance satisfies our given set of functional dependencies, A→H must also be satisfied by that relation Instance</a:t>
            </a:r>
            <a:r>
              <a:rPr lang="en-US" sz="2000" b="1" spc="-1" dirty="0">
                <a:solidFill>
                  <a:srgbClr val="FF0000"/>
                </a:solidFill>
                <a:latin typeface="Calibri" panose="020F0502020204030204" pitchFamily="34" charset="0"/>
                <a:ea typeface="Calibri" panose="020F0502020204030204" pitchFamily="34" charset="0"/>
                <a:cs typeface="Calibri" panose="020F0502020204030204" pitchFamily="34" charset="0"/>
              </a:rPr>
              <a:t>)</a:t>
            </a:r>
          </a:p>
        </p:txBody>
      </p:sp>
      <p:sp>
        <p:nvSpPr>
          <p:cNvPr id="159" name="TextShape 3">
            <a:extLst>
              <a:ext uri="{FF2B5EF4-FFF2-40B4-BE49-F238E27FC236}">
                <a16:creationId xmlns:a16="http://schemas.microsoft.com/office/drawing/2014/main" id="{1EF4C4BA-3C95-3876-5BE0-78E5F0B191D5}"/>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38</a:t>
            </a:fld>
            <a:endParaRPr lang="en-IN" sz="1050" b="0" strike="noStrike" spc="-1">
              <a:latin typeface="Times New Roman"/>
            </a:endParaRPr>
          </a:p>
        </p:txBody>
      </p:sp>
      <p:sp>
        <p:nvSpPr>
          <p:cNvPr id="160" name="TextShape 4">
            <a:extLst>
              <a:ext uri="{FF2B5EF4-FFF2-40B4-BE49-F238E27FC236}">
                <a16:creationId xmlns:a16="http://schemas.microsoft.com/office/drawing/2014/main" id="{02018806-147C-285D-92BE-57030813984A}"/>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3841728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C2F7D-AD37-CDD6-923B-458E2C6B8A3A}"/>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82A4D1F8-9A82-781F-85E1-E4251E0124AD}"/>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990E5576-20AE-081C-90A6-D338E8389EB2}"/>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Closure Set of Functional Dependencies</a:t>
            </a:r>
          </a:p>
          <a:p>
            <a:pPr marL="342900" indent="-342900">
              <a:buFont typeface="Arial" panose="020B0604020202020204" pitchFamily="34" charset="0"/>
              <a:buChar char="•"/>
            </a:pPr>
            <a:r>
              <a:rPr lang="en-US" sz="2000" b="1" u="sng" spc="-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Proof:</a:t>
            </a:r>
          </a:p>
          <a:p>
            <a:pPr marL="800100" lvl="1" indent="-342900">
              <a:buFont typeface="Wingdings" panose="05000000000000000000" pitchFamily="2" charset="2"/>
              <a:buChar char="ü"/>
            </a:pPr>
            <a:r>
              <a:rPr lang="en-US" sz="2000" spc="-1" dirty="0">
                <a:latin typeface="Calibri" panose="020F0502020204030204" pitchFamily="34" charset="0"/>
                <a:ea typeface="Calibri" panose="020F0502020204030204" pitchFamily="34" charset="0"/>
                <a:cs typeface="Calibri" panose="020F0502020204030204" pitchFamily="34" charset="0"/>
              </a:rPr>
              <a:t>Suppose that t1 and t2 are tuples such that </a:t>
            </a:r>
          </a:p>
          <a:p>
            <a:pPr lvl="1"/>
            <a:r>
              <a:rPr lang="en-US" sz="2000" spc="-1" dirty="0">
                <a:latin typeface="Calibri" panose="020F0502020204030204" pitchFamily="34" charset="0"/>
                <a:ea typeface="Calibri" panose="020F0502020204030204" pitchFamily="34" charset="0"/>
                <a:cs typeface="Calibri" panose="020F0502020204030204" pitchFamily="34" charset="0"/>
              </a:rPr>
              <a:t>	t1[A] = t2[A]</a:t>
            </a:r>
          </a:p>
          <a:p>
            <a:pPr marL="800100" lvl="1" indent="-342900">
              <a:buFont typeface="Wingdings" panose="05000000000000000000" pitchFamily="2" charset="2"/>
              <a:buChar char="ü"/>
            </a:pPr>
            <a:r>
              <a:rPr lang="en-US" sz="2000" spc="-1" dirty="0">
                <a:latin typeface="Calibri" panose="020F0502020204030204" pitchFamily="34" charset="0"/>
                <a:ea typeface="Calibri" panose="020F0502020204030204" pitchFamily="34" charset="0"/>
                <a:cs typeface="Calibri" panose="020F0502020204030204" pitchFamily="34" charset="0"/>
              </a:rPr>
              <a:t>Now since, we are given that A → B, it follows from the definition of functional dependency that:</a:t>
            </a:r>
          </a:p>
          <a:p>
            <a:pPr lvl="1"/>
            <a:r>
              <a:rPr lang="en-US" sz="2000" spc="-1" dirty="0">
                <a:latin typeface="Calibri" panose="020F0502020204030204" pitchFamily="34" charset="0"/>
                <a:ea typeface="Calibri" panose="020F0502020204030204" pitchFamily="34" charset="0"/>
                <a:cs typeface="Calibri" panose="020F0502020204030204" pitchFamily="34" charset="0"/>
              </a:rPr>
              <a:t>	t1[B] = t2[B]</a:t>
            </a:r>
          </a:p>
          <a:p>
            <a:pPr marL="800100" lvl="1" indent="-342900">
              <a:buFont typeface="Wingdings" panose="05000000000000000000" pitchFamily="2" charset="2"/>
              <a:buChar char="ü"/>
            </a:pPr>
            <a:r>
              <a:rPr lang="en-US" sz="2000" spc="-1" dirty="0">
                <a:latin typeface="Calibri" panose="020F0502020204030204" pitchFamily="34" charset="0"/>
                <a:ea typeface="Calibri" panose="020F0502020204030204" pitchFamily="34" charset="0"/>
                <a:cs typeface="Calibri" panose="020F0502020204030204" pitchFamily="34" charset="0"/>
              </a:rPr>
              <a:t>Then, since we are given that B → H, it follows from the definition of functional dependency that:</a:t>
            </a:r>
          </a:p>
          <a:p>
            <a:pPr lvl="2"/>
            <a:r>
              <a:rPr lang="en-US" sz="2000" spc="-1" dirty="0">
                <a:latin typeface="Calibri" panose="020F0502020204030204" pitchFamily="34" charset="0"/>
                <a:ea typeface="Calibri" panose="020F0502020204030204" pitchFamily="34" charset="0"/>
                <a:cs typeface="Calibri" panose="020F0502020204030204" pitchFamily="34" charset="0"/>
              </a:rPr>
              <a:t>t1[H] = t2[H]</a:t>
            </a:r>
          </a:p>
          <a:p>
            <a:pPr marL="342900" indent="-342900">
              <a:buFont typeface="Arial" panose="020B0604020202020204" pitchFamily="34" charset="0"/>
              <a:buChar char="•"/>
            </a:pPr>
            <a:r>
              <a:rPr lang="en-US" sz="2000" b="1" u="sng" spc="-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Conclusion:</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Hence, whenever t1 and t2 are tuples such that t1[A] = t2[A], </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Thus the definition of A → H is proved.</a:t>
            </a:r>
          </a:p>
        </p:txBody>
      </p:sp>
      <p:sp>
        <p:nvSpPr>
          <p:cNvPr id="159" name="TextShape 3">
            <a:extLst>
              <a:ext uri="{FF2B5EF4-FFF2-40B4-BE49-F238E27FC236}">
                <a16:creationId xmlns:a16="http://schemas.microsoft.com/office/drawing/2014/main" id="{BE02E153-4087-AC07-CFE9-8563F01FEA4F}"/>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39</a:t>
            </a:fld>
            <a:endParaRPr lang="en-IN" sz="1050" b="0" strike="noStrike" spc="-1">
              <a:latin typeface="Times New Roman"/>
            </a:endParaRPr>
          </a:p>
        </p:txBody>
      </p:sp>
      <p:sp>
        <p:nvSpPr>
          <p:cNvPr id="160" name="TextShape 4">
            <a:extLst>
              <a:ext uri="{FF2B5EF4-FFF2-40B4-BE49-F238E27FC236}">
                <a16:creationId xmlns:a16="http://schemas.microsoft.com/office/drawing/2014/main" id="{21F5FD94-FCE7-2A91-1280-C68FD74282B4}"/>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2267079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1080E-DC50-D95F-7036-473BEFC01489}"/>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97D5D0E6-9C1E-C1F1-76B4-AA71AA63187F}"/>
              </a:ext>
            </a:extLst>
          </p:cNvPr>
          <p:cNvSpPr txBox="1"/>
          <p:nvPr/>
        </p:nvSpPr>
        <p:spPr>
          <a:xfrm>
            <a:off x="1097280" y="869830"/>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DATABASE DESIGN: Informal Design Guidelines for Relation Schemas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857878C4-13AD-1EA3-E6A2-0EE6F6E624C5}"/>
              </a:ext>
            </a:extLst>
          </p:cNvPr>
          <p:cNvSpPr txBox="1"/>
          <p:nvPr/>
        </p:nvSpPr>
        <p:spPr>
          <a:xfrm>
            <a:off x="1097280" y="1845720"/>
            <a:ext cx="10058040" cy="4023000"/>
          </a:xfrm>
          <a:prstGeom prst="rect">
            <a:avLst/>
          </a:prstGeom>
          <a:noFill/>
          <a:ln>
            <a:noFill/>
          </a:ln>
        </p:spPr>
        <p:txBody>
          <a:bodyPr lIns="0" rIns="0">
            <a:normAutofit fontScale="92500" lnSpcReduction="10000"/>
          </a:bodyPr>
          <a:lstStyle/>
          <a:p>
            <a:pPr marL="457200" indent="-457200" algn="l">
              <a:buFont typeface="+mj-lt"/>
              <a:buAutoNum type="arabicPeriod"/>
            </a:pPr>
            <a:r>
              <a:rPr lang="en-US" sz="2600" b="1" u="sng" strike="noStrike" spc="-1" dirty="0">
                <a:latin typeface="Calibri" panose="020F0502020204030204" pitchFamily="34" charset="0"/>
                <a:ea typeface="Calibri" panose="020F0502020204030204" pitchFamily="34" charset="0"/>
                <a:cs typeface="Calibri" panose="020F0502020204030204" pitchFamily="34" charset="0"/>
              </a:rPr>
              <a:t>Informal Design Guidelines for Relational Databases</a:t>
            </a:r>
          </a:p>
          <a:p>
            <a:pPr lvl="1"/>
            <a:r>
              <a:rPr lang="en-US" sz="2000" b="1" strike="noStrike" spc="-1" dirty="0">
                <a:latin typeface="Calibri" panose="020F0502020204030204" pitchFamily="34" charset="0"/>
                <a:ea typeface="Calibri" panose="020F0502020204030204" pitchFamily="34" charset="0"/>
                <a:cs typeface="Calibri" panose="020F0502020204030204" pitchFamily="34" charset="0"/>
              </a:rPr>
              <a:t>1.1 Semantics of the Relation Attributes</a:t>
            </a:r>
          </a:p>
          <a:p>
            <a:pPr lvl="1">
              <a:lnSpc>
                <a:spcPct val="150000"/>
              </a:lnSpc>
            </a:pPr>
            <a:r>
              <a:rPr lang="en-US" sz="2000" b="1" u="sng" spc="-1" dirty="0">
                <a:latin typeface="Calibri" panose="020F0502020204030204" pitchFamily="34" charset="0"/>
                <a:ea typeface="Calibri" panose="020F0502020204030204" pitchFamily="34" charset="0"/>
                <a:cs typeface="Calibri" panose="020F0502020204030204" pitchFamily="34" charset="0"/>
              </a:rPr>
              <a:t>GUIDELINE 1:</a:t>
            </a:r>
            <a:r>
              <a:rPr lang="en-US" sz="2000" spc="-1" dirty="0">
                <a:latin typeface="Calibri" panose="020F0502020204030204" pitchFamily="34" charset="0"/>
                <a:ea typeface="Calibri" panose="020F0502020204030204" pitchFamily="34" charset="0"/>
                <a:cs typeface="Calibri" panose="020F0502020204030204" pitchFamily="34" charset="0"/>
              </a:rPr>
              <a:t> Informally, each tuple in a relation should represent one entity or relationship instance. (Applies to individual relations and their attributes).</a:t>
            </a:r>
          </a:p>
          <a:p>
            <a:pPr marL="1257300" lvl="2" indent="-342900">
              <a:lnSpc>
                <a:spcPct val="150000"/>
              </a:lnSpc>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Attributes of different entities (EMPLOYEEs, DEPARTMENTs, PROJECTs) should not be mixed in the same relation</a:t>
            </a:r>
          </a:p>
          <a:p>
            <a:pPr marL="1257300" lvl="2" indent="-342900">
              <a:lnSpc>
                <a:spcPct val="150000"/>
              </a:lnSpc>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Only foreign keys should be used to refer to other entities</a:t>
            </a:r>
          </a:p>
          <a:p>
            <a:pPr marL="1257300" lvl="2" indent="-342900">
              <a:lnSpc>
                <a:spcPct val="150000"/>
              </a:lnSpc>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Entity and relationship attributes should be kept apart as much as possible.</a:t>
            </a:r>
          </a:p>
          <a:p>
            <a:pPr marL="800100" lvl="1" indent="-342900">
              <a:lnSpc>
                <a:spcPct val="150000"/>
              </a:lnSpc>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Conclusion</a:t>
            </a:r>
            <a:r>
              <a:rPr lang="en-US" sz="2000" spc="-1" dirty="0">
                <a:latin typeface="Calibri" panose="020F0502020204030204" pitchFamily="34" charset="0"/>
                <a:ea typeface="Calibri" panose="020F0502020204030204" pitchFamily="34" charset="0"/>
                <a:cs typeface="Calibri" panose="020F0502020204030204" pitchFamily="34" charset="0"/>
              </a:rPr>
              <a:t> - Design a schema that can be explained easily relation by relation. The semantics of attributes should be easy to interpret. </a:t>
            </a:r>
          </a:p>
          <a:p>
            <a:pPr lvl="1"/>
            <a:endPar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lvl="1"/>
            <a:endPar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endPar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F42B382D-6EA5-3F6D-4428-CC3C081CB020}"/>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4</a:t>
            </a:fld>
            <a:endParaRPr lang="en-IN" sz="1050" b="0" strike="noStrike" spc="-1">
              <a:latin typeface="Times New Roman"/>
            </a:endParaRPr>
          </a:p>
        </p:txBody>
      </p:sp>
      <p:sp>
        <p:nvSpPr>
          <p:cNvPr id="160" name="TextShape 4">
            <a:extLst>
              <a:ext uri="{FF2B5EF4-FFF2-40B4-BE49-F238E27FC236}">
                <a16:creationId xmlns:a16="http://schemas.microsoft.com/office/drawing/2014/main" id="{64A275DB-B62C-8ACE-4AF8-D2B85A3F5219}"/>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12859467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6A872-3AC0-D677-BA23-162D042FBEBC}"/>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1F7CA83E-5584-253B-0150-25C3DA298FE6}"/>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D7F42BE6-B169-919E-6789-CBA57A8424D5}"/>
              </a:ext>
            </a:extLst>
          </p:cNvPr>
          <p:cNvSpPr txBox="1"/>
          <p:nvPr/>
        </p:nvSpPr>
        <p:spPr>
          <a:xfrm>
            <a:off x="1097279" y="1845719"/>
            <a:ext cx="10873047" cy="4340335"/>
          </a:xfrm>
          <a:prstGeom prst="rect">
            <a:avLst/>
          </a:prstGeom>
          <a:noFill/>
          <a:ln>
            <a:noFill/>
          </a:ln>
        </p:spPr>
        <p:txBody>
          <a:bodyPr lIns="0" rIns="0">
            <a:normAutofit lnSpcReduction="10000"/>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Closure Set of Functional Dependencies</a:t>
            </a:r>
          </a:p>
          <a:p>
            <a:pPr marL="342900" indent="-342900">
              <a:buFont typeface="Arial" panose="020B0604020202020204" pitchFamily="34" charset="0"/>
              <a:buChar char="•"/>
            </a:pPr>
            <a:r>
              <a:rPr lang="en-US" sz="2000" b="1" i="1" spc="-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Challenges</a:t>
            </a:r>
            <a:r>
              <a:rPr lang="en-US" sz="2000" i="1" spc="-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 in computing the closure set F</a:t>
            </a:r>
            <a:r>
              <a:rPr lang="en-US" sz="2000" i="1" spc="-1" baseline="30000"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a:t>
            </a:r>
            <a:r>
              <a:rPr lang="en-US" sz="2000" i="1" spc="-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 for a set of Functional Dependency F</a:t>
            </a:r>
          </a:p>
          <a:p>
            <a:pPr marL="914400" lvl="1"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Given F be a set of functional dependencies, the </a:t>
            </a:r>
            <a:r>
              <a:rPr lang="en-US" sz="2000" b="1" spc="-1"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rPr>
              <a:t>closure</a:t>
            </a:r>
            <a:r>
              <a:rPr lang="en-US" sz="2000" spc="-1" dirty="0">
                <a:latin typeface="Calibri" panose="020F0502020204030204" pitchFamily="34" charset="0"/>
                <a:ea typeface="Calibri" panose="020F0502020204030204" pitchFamily="34" charset="0"/>
                <a:cs typeface="Calibri" panose="020F0502020204030204" pitchFamily="34" charset="0"/>
              </a:rPr>
              <a:t> of F, denoted by </a:t>
            </a:r>
            <a:r>
              <a:rPr lang="en-US" sz="2000" b="1" spc="-1"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rPr>
              <a:t>F+</a:t>
            </a:r>
            <a:r>
              <a:rPr lang="en-US" sz="2000" spc="-1" dirty="0">
                <a:latin typeface="Calibri" panose="020F0502020204030204" pitchFamily="34" charset="0"/>
                <a:ea typeface="Calibri" panose="020F0502020204030204" pitchFamily="34" charset="0"/>
                <a:cs typeface="Calibri" panose="020F0502020204030204" pitchFamily="34" charset="0"/>
              </a:rPr>
              <a:t>, is the </a:t>
            </a:r>
            <a:r>
              <a:rPr lang="en-US" sz="2000" spc="-1"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rPr>
              <a:t>set of all functional dependencies logically implied by F</a:t>
            </a:r>
            <a:r>
              <a:rPr lang="en-US" sz="2000" spc="-1" dirty="0">
                <a:latin typeface="Calibri" panose="020F0502020204030204" pitchFamily="34" charset="0"/>
                <a:ea typeface="Calibri" panose="020F0502020204030204" pitchFamily="34" charset="0"/>
                <a:cs typeface="Calibri" panose="020F0502020204030204" pitchFamily="34" charset="0"/>
              </a:rPr>
              <a:t>.</a:t>
            </a:r>
          </a:p>
          <a:p>
            <a:pPr marL="914400" lvl="1"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Given F we can compute F</a:t>
            </a:r>
            <a:r>
              <a:rPr lang="en-US" sz="2000" spc="-1" baseline="30000" dirty="0">
                <a:latin typeface="Calibri" panose="020F0502020204030204" pitchFamily="34" charset="0"/>
                <a:ea typeface="Calibri" panose="020F0502020204030204" pitchFamily="34" charset="0"/>
                <a:cs typeface="Calibri" panose="020F0502020204030204" pitchFamily="34" charset="0"/>
              </a:rPr>
              <a:t>+</a:t>
            </a:r>
            <a:r>
              <a:rPr lang="en-US" sz="2000" spc="-1" dirty="0">
                <a:latin typeface="Calibri" panose="020F0502020204030204" pitchFamily="34" charset="0"/>
                <a:ea typeface="Calibri" panose="020F0502020204030204" pitchFamily="34" charset="0"/>
                <a:cs typeface="Calibri" panose="020F0502020204030204" pitchFamily="34" charset="0"/>
              </a:rPr>
              <a:t> directly from the formal definition of functional dependency.</a:t>
            </a:r>
          </a:p>
          <a:p>
            <a:pPr marL="914400" lvl="1"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Now imagine a scenario where </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F is large</a:t>
            </a:r>
            <a:r>
              <a:rPr lang="en-US" sz="2000" spc="-1" dirty="0">
                <a:latin typeface="Calibri" panose="020F0502020204030204" pitchFamily="34" charset="0"/>
                <a:ea typeface="Calibri" panose="020F0502020204030204" pitchFamily="34" charset="0"/>
                <a:cs typeface="Calibri" panose="020F0502020204030204" pitchFamily="34" charset="0"/>
              </a:rPr>
              <a:t>, the </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computation process for F</a:t>
            </a:r>
            <a:r>
              <a:rPr lang="en-US" sz="2000" spc="-1" baseline="30000" dirty="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sz="2000" spc="-1" baseline="30000" dirty="0">
                <a:latin typeface="Calibri" panose="020F0502020204030204" pitchFamily="34" charset="0"/>
                <a:ea typeface="Calibri" panose="020F0502020204030204" pitchFamily="34" charset="0"/>
                <a:cs typeface="Calibri" panose="020F0502020204030204" pitchFamily="34" charset="0"/>
              </a:rPr>
              <a:t> </a:t>
            </a:r>
            <a:r>
              <a:rPr lang="en-US" sz="2000" spc="-1" dirty="0">
                <a:latin typeface="Calibri" panose="020F0502020204030204" pitchFamily="34" charset="0"/>
                <a:ea typeface="Calibri" panose="020F0502020204030204" pitchFamily="34" charset="0"/>
                <a:cs typeface="Calibri" panose="020F0502020204030204" pitchFamily="34" charset="0"/>
              </a:rPr>
              <a:t>would be </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lengthy and difficult</a:t>
            </a:r>
            <a:r>
              <a:rPr lang="en-US" sz="2000" spc="-1" dirty="0">
                <a:latin typeface="Calibri" panose="020F0502020204030204" pitchFamily="34" charset="0"/>
                <a:ea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2000" b="1" spc="-1" dirty="0">
                <a:solidFill>
                  <a:srgbClr val="7030A0"/>
                </a:solidFill>
                <a:latin typeface="Calibri" panose="020F0502020204030204" pitchFamily="34" charset="0"/>
                <a:ea typeface="Calibri" panose="020F0502020204030204" pitchFamily="34" charset="0"/>
                <a:cs typeface="Calibri" panose="020F0502020204030204" pitchFamily="34" charset="0"/>
              </a:rPr>
              <a:t>AXIOMS</a:t>
            </a:r>
          </a:p>
          <a:p>
            <a:pPr marL="800100" lvl="1" indent="-342900">
              <a:buFont typeface="Arial" panose="020B0604020202020204" pitchFamily="34" charset="0"/>
              <a:buChar char="•"/>
            </a:pPr>
            <a:r>
              <a:rPr lang="en-US" sz="2000" spc="-1" dirty="0">
                <a:solidFill>
                  <a:srgbClr val="00B050"/>
                </a:solidFill>
                <a:latin typeface="Calibri" panose="020F0502020204030204" pitchFamily="34" charset="0"/>
                <a:ea typeface="Calibri" panose="020F0502020204030204" pitchFamily="34" charset="0"/>
                <a:cs typeface="Calibri" panose="020F0502020204030204" pitchFamily="34" charset="0"/>
              </a:rPr>
              <a:t>Rules of Inference or Axioms </a:t>
            </a:r>
            <a:r>
              <a:rPr lang="en-US" sz="2000" spc="-1" dirty="0">
                <a:latin typeface="Calibri" panose="020F0502020204030204" pitchFamily="34" charset="0"/>
                <a:ea typeface="Calibri" panose="020F0502020204030204" pitchFamily="34" charset="0"/>
                <a:cs typeface="Calibri" panose="020F0502020204030204" pitchFamily="34" charset="0"/>
              </a:rPr>
              <a:t>provide a simpler technique for reasoning about functional dependencies.</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Here the following notations are used:</a:t>
            </a:r>
          </a:p>
          <a:p>
            <a:pPr marL="1257300" lvl="2" indent="-342900">
              <a:buFont typeface="Arial" panose="020B0604020202020204" pitchFamily="34" charset="0"/>
              <a:buChar char="•"/>
            </a:pPr>
            <a:r>
              <a:rPr lang="nl-NL" sz="2000" spc="-1" dirty="0">
                <a:latin typeface="Calibri" panose="020F0502020204030204" pitchFamily="34" charset="0"/>
                <a:ea typeface="Calibri" panose="020F0502020204030204" pitchFamily="34" charset="0"/>
                <a:cs typeface="Calibri" panose="020F0502020204030204" pitchFamily="34" charset="0"/>
              </a:rPr>
              <a:t>Greek letters (α, β, γ,…) for </a:t>
            </a:r>
            <a:r>
              <a:rPr lang="nl-NL" sz="2000" spc="-1" dirty="0">
                <a:solidFill>
                  <a:srgbClr val="7030A0"/>
                </a:solidFill>
                <a:latin typeface="Calibri" panose="020F0502020204030204" pitchFamily="34" charset="0"/>
                <a:ea typeface="Calibri" panose="020F0502020204030204" pitchFamily="34" charset="0"/>
                <a:cs typeface="Calibri" panose="020F0502020204030204" pitchFamily="34" charset="0"/>
              </a:rPr>
              <a:t>sets of attributes</a:t>
            </a:r>
          </a:p>
          <a:p>
            <a:pPr marL="1257300" lvl="2"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uppercase Roman letters from the beginning of the alphabet for </a:t>
            </a:r>
            <a:r>
              <a:rPr lang="en-US" sz="2000" spc="-1" dirty="0">
                <a:solidFill>
                  <a:srgbClr val="7030A0"/>
                </a:solidFill>
                <a:latin typeface="Calibri" panose="020F0502020204030204" pitchFamily="34" charset="0"/>
                <a:ea typeface="Calibri" panose="020F0502020204030204" pitchFamily="34" charset="0"/>
                <a:cs typeface="Calibri" panose="020F0502020204030204" pitchFamily="34" charset="0"/>
              </a:rPr>
              <a:t>individual attributes</a:t>
            </a:r>
          </a:p>
          <a:p>
            <a:pPr marL="1257300" lvl="2" indent="-342900">
              <a:buFont typeface="Arial" panose="020B0604020202020204" pitchFamily="34" charset="0"/>
              <a:buChar char="•"/>
            </a:pPr>
            <a:r>
              <a:rPr lang="nl-NL" sz="2000" spc="-1" dirty="0">
                <a:latin typeface="Calibri" panose="020F0502020204030204" pitchFamily="34" charset="0"/>
                <a:ea typeface="Calibri" panose="020F0502020204030204" pitchFamily="34" charset="0"/>
                <a:cs typeface="Calibri" panose="020F0502020204030204" pitchFamily="34" charset="0"/>
              </a:rPr>
              <a:t>αβ denotes denote </a:t>
            </a:r>
            <a:r>
              <a:rPr lang="el-GR" sz="2000" spc="-1" dirty="0">
                <a:latin typeface="Calibri" panose="020F0502020204030204" pitchFamily="34" charset="0"/>
                <a:ea typeface="Calibri" panose="020F0502020204030204" pitchFamily="34" charset="0"/>
                <a:cs typeface="Calibri" panose="020F0502020204030204" pitchFamily="34" charset="0"/>
              </a:rPr>
              <a:t>α ∪ β</a:t>
            </a:r>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B031E271-12C1-7CE6-AC20-005625A9F9B8}"/>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40</a:t>
            </a:fld>
            <a:endParaRPr lang="en-IN" sz="1050" b="0" strike="noStrike" spc="-1">
              <a:latin typeface="Times New Roman"/>
            </a:endParaRPr>
          </a:p>
        </p:txBody>
      </p:sp>
      <p:sp>
        <p:nvSpPr>
          <p:cNvPr id="160" name="TextShape 4">
            <a:extLst>
              <a:ext uri="{FF2B5EF4-FFF2-40B4-BE49-F238E27FC236}">
                <a16:creationId xmlns:a16="http://schemas.microsoft.com/office/drawing/2014/main" id="{97D5BFF5-B6A5-AE4B-9473-5EB07FB4BC05}"/>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1886717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A8167-A06D-A7FE-97BB-A5426C8E1884}"/>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84B339FA-2E48-976A-C010-4655A566BDD7}"/>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9D6AA6F1-F6CB-0B47-6787-D1EF4AE3A073}"/>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Closure Set of Functional Dependencies</a:t>
            </a:r>
          </a:p>
          <a:p>
            <a:pPr marL="800100" lvl="1" indent="-342900">
              <a:buFont typeface="Arial" panose="020B0604020202020204" pitchFamily="34" charset="0"/>
              <a:buChar char="•"/>
            </a:pPr>
            <a:r>
              <a:rPr lang="en-US" sz="2000" spc="-1" dirty="0">
                <a:solidFill>
                  <a:srgbClr val="00B050"/>
                </a:solidFill>
                <a:latin typeface="Calibri" panose="020F0502020204030204" pitchFamily="34" charset="0"/>
                <a:ea typeface="Calibri" panose="020F0502020204030204" pitchFamily="34" charset="0"/>
                <a:cs typeface="Calibri" panose="020F0502020204030204" pitchFamily="34" charset="0"/>
              </a:rPr>
              <a:t>The Rules of Inference or Axioms can be used </a:t>
            </a:r>
            <a:r>
              <a:rPr lang="en-US" sz="1800" b="0" i="0" u="none" strike="noStrike" baseline="0" dirty="0">
                <a:latin typeface="NimbusRomDOT-Reg"/>
              </a:rPr>
              <a:t>to find logically implied functional dependencies.</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By </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applying these rules repeatedly</a:t>
            </a:r>
            <a:r>
              <a:rPr lang="en-US" sz="2000" spc="-1" dirty="0">
                <a:latin typeface="Calibri" panose="020F0502020204030204" pitchFamily="34" charset="0"/>
                <a:ea typeface="Calibri" panose="020F0502020204030204" pitchFamily="34" charset="0"/>
                <a:cs typeface="Calibri" panose="020F0502020204030204" pitchFamily="34" charset="0"/>
              </a:rPr>
              <a:t>, we can </a:t>
            </a:r>
            <a:r>
              <a:rPr lang="en-US" sz="2000" spc="-1" dirty="0">
                <a:solidFill>
                  <a:srgbClr val="7030A0"/>
                </a:solidFill>
                <a:latin typeface="Calibri" panose="020F0502020204030204" pitchFamily="34" charset="0"/>
                <a:ea typeface="Calibri" panose="020F0502020204030204" pitchFamily="34" charset="0"/>
                <a:cs typeface="Calibri" panose="020F0502020204030204" pitchFamily="34" charset="0"/>
              </a:rPr>
              <a:t>find all of F+, given F</a:t>
            </a:r>
            <a:r>
              <a:rPr lang="en-US" sz="2000" spc="-1" dirty="0">
                <a:latin typeface="Calibri" panose="020F0502020204030204" pitchFamily="34" charset="0"/>
                <a:ea typeface="Calibri" panose="020F0502020204030204" pitchFamily="34" charset="0"/>
                <a:cs typeface="Calibri" panose="020F0502020204030204" pitchFamily="34" charset="0"/>
              </a:rPr>
              <a:t>.</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This collection of rules is called </a:t>
            </a:r>
            <a:r>
              <a:rPr lang="en-US" sz="2000" b="1" spc="-1" dirty="0">
                <a:solidFill>
                  <a:srgbClr val="0070C0"/>
                </a:solidFill>
                <a:latin typeface="Calibri" panose="020F0502020204030204" pitchFamily="34" charset="0"/>
                <a:ea typeface="Calibri" panose="020F0502020204030204" pitchFamily="34" charset="0"/>
                <a:cs typeface="Calibri" panose="020F0502020204030204" pitchFamily="34" charset="0"/>
              </a:rPr>
              <a:t>ARMSTRONG’S AXIOMS. </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The collection of rules in the Armstrong’s axioms are:</a:t>
            </a:r>
          </a:p>
          <a:p>
            <a:pPr marL="1371600" lvl="2" indent="-457200">
              <a:buFont typeface="+mj-lt"/>
              <a:buAutoNum type="arabicPeriod"/>
            </a:pPr>
            <a:r>
              <a:rPr lang="en-US" sz="2000" b="1" spc="-1" dirty="0">
                <a:latin typeface="Calibri" panose="020F0502020204030204" pitchFamily="34" charset="0"/>
                <a:ea typeface="Calibri" panose="020F0502020204030204" pitchFamily="34" charset="0"/>
                <a:cs typeface="Calibri" panose="020F0502020204030204" pitchFamily="34" charset="0"/>
              </a:rPr>
              <a:t>Reflexivity rule</a:t>
            </a:r>
            <a:r>
              <a:rPr lang="en-US" sz="2000" spc="-1" dirty="0">
                <a:latin typeface="Calibri" panose="020F0502020204030204" pitchFamily="34" charset="0"/>
                <a:ea typeface="Calibri" panose="020F0502020204030204" pitchFamily="34" charset="0"/>
                <a:cs typeface="Calibri" panose="020F0502020204030204" pitchFamily="34" charset="0"/>
              </a:rPr>
              <a:t> - If α is a set of attributes and β ⊆ α, then α → β holds.</a:t>
            </a:r>
          </a:p>
          <a:p>
            <a:pPr marL="1371600" lvl="2" indent="-457200">
              <a:buFont typeface="+mj-lt"/>
              <a:buAutoNum type="arabicPeriod"/>
            </a:pPr>
            <a:r>
              <a:rPr lang="en-US" sz="2000" b="1" spc="-1" dirty="0">
                <a:latin typeface="Calibri" panose="020F0502020204030204" pitchFamily="34" charset="0"/>
                <a:ea typeface="Calibri" panose="020F0502020204030204" pitchFamily="34" charset="0"/>
                <a:cs typeface="Calibri" panose="020F0502020204030204" pitchFamily="34" charset="0"/>
              </a:rPr>
              <a:t>Augmentation rule</a:t>
            </a:r>
            <a:r>
              <a:rPr lang="en-US" sz="2000" spc="-1" dirty="0">
                <a:latin typeface="Calibri" panose="020F0502020204030204" pitchFamily="34" charset="0"/>
                <a:ea typeface="Calibri" panose="020F0502020204030204" pitchFamily="34" charset="0"/>
                <a:cs typeface="Calibri" panose="020F0502020204030204" pitchFamily="34" charset="0"/>
              </a:rPr>
              <a:t> - α → β holds and γ is a set of attributes, then γα → γβ holds.</a:t>
            </a:r>
          </a:p>
          <a:p>
            <a:pPr marL="1371600" lvl="2" indent="-457200">
              <a:buFont typeface="+mj-lt"/>
              <a:buAutoNum type="arabicPeriod"/>
            </a:pPr>
            <a:r>
              <a:rPr lang="en-US" sz="2000" b="1" spc="-1" dirty="0">
                <a:latin typeface="Calibri" panose="020F0502020204030204" pitchFamily="34" charset="0"/>
                <a:ea typeface="Calibri" panose="020F0502020204030204" pitchFamily="34" charset="0"/>
                <a:cs typeface="Calibri" panose="020F0502020204030204" pitchFamily="34" charset="0"/>
              </a:rPr>
              <a:t>Transitivity rule</a:t>
            </a:r>
            <a:r>
              <a:rPr lang="en-US" sz="2000" spc="-1" dirty="0">
                <a:latin typeface="Calibri" panose="020F0502020204030204" pitchFamily="34" charset="0"/>
                <a:ea typeface="Calibri" panose="020F0502020204030204" pitchFamily="34" charset="0"/>
                <a:cs typeface="Calibri" panose="020F0502020204030204" pitchFamily="34" charset="0"/>
              </a:rPr>
              <a:t> - If </a:t>
            </a:r>
            <a:r>
              <a:rPr lang="el-GR" sz="2000" spc="-1" dirty="0">
                <a:latin typeface="Calibri" panose="020F0502020204030204" pitchFamily="34" charset="0"/>
                <a:ea typeface="Calibri" panose="020F0502020204030204" pitchFamily="34" charset="0"/>
                <a:cs typeface="Calibri" panose="020F0502020204030204" pitchFamily="34" charset="0"/>
              </a:rPr>
              <a:t>α → β </a:t>
            </a:r>
            <a:r>
              <a:rPr lang="en-US" sz="2000" spc="-1" dirty="0">
                <a:latin typeface="Calibri" panose="020F0502020204030204" pitchFamily="34" charset="0"/>
                <a:ea typeface="Calibri" panose="020F0502020204030204" pitchFamily="34" charset="0"/>
                <a:cs typeface="Calibri" panose="020F0502020204030204" pitchFamily="34" charset="0"/>
              </a:rPr>
              <a:t>holds and </a:t>
            </a:r>
            <a:r>
              <a:rPr lang="el-GR" sz="2000" spc="-1" dirty="0">
                <a:latin typeface="Calibri" panose="020F0502020204030204" pitchFamily="34" charset="0"/>
                <a:ea typeface="Calibri" panose="020F0502020204030204" pitchFamily="34" charset="0"/>
                <a:cs typeface="Calibri" panose="020F0502020204030204" pitchFamily="34" charset="0"/>
              </a:rPr>
              <a:t>β → γ </a:t>
            </a:r>
            <a:r>
              <a:rPr lang="en-US" sz="2000" spc="-1" dirty="0">
                <a:latin typeface="Calibri" panose="020F0502020204030204" pitchFamily="34" charset="0"/>
                <a:ea typeface="Calibri" panose="020F0502020204030204" pitchFamily="34" charset="0"/>
                <a:cs typeface="Calibri" panose="020F0502020204030204" pitchFamily="34" charset="0"/>
              </a:rPr>
              <a:t>holds, then </a:t>
            </a:r>
            <a:r>
              <a:rPr lang="el-GR" sz="2000" spc="-1" dirty="0">
                <a:latin typeface="Calibri" panose="020F0502020204030204" pitchFamily="34" charset="0"/>
                <a:ea typeface="Calibri" panose="020F0502020204030204" pitchFamily="34" charset="0"/>
                <a:cs typeface="Calibri" panose="020F0502020204030204" pitchFamily="34" charset="0"/>
              </a:rPr>
              <a:t>α → γ </a:t>
            </a:r>
            <a:r>
              <a:rPr lang="en-US" sz="2000" spc="-1" dirty="0">
                <a:latin typeface="Calibri" panose="020F0502020204030204" pitchFamily="34" charset="0"/>
                <a:ea typeface="Calibri" panose="020F0502020204030204" pitchFamily="34" charset="0"/>
                <a:cs typeface="Calibri" panose="020F0502020204030204" pitchFamily="34" charset="0"/>
              </a:rPr>
              <a:t>holds.</a:t>
            </a:r>
          </a:p>
        </p:txBody>
      </p:sp>
      <p:sp>
        <p:nvSpPr>
          <p:cNvPr id="159" name="TextShape 3">
            <a:extLst>
              <a:ext uri="{FF2B5EF4-FFF2-40B4-BE49-F238E27FC236}">
                <a16:creationId xmlns:a16="http://schemas.microsoft.com/office/drawing/2014/main" id="{CC22BCDA-A946-D4A0-41C2-678E60C653B9}"/>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41</a:t>
            </a:fld>
            <a:endParaRPr lang="en-IN" sz="1050" b="0" strike="noStrike" spc="-1">
              <a:latin typeface="Times New Roman"/>
            </a:endParaRPr>
          </a:p>
        </p:txBody>
      </p:sp>
      <p:sp>
        <p:nvSpPr>
          <p:cNvPr id="160" name="TextShape 4">
            <a:extLst>
              <a:ext uri="{FF2B5EF4-FFF2-40B4-BE49-F238E27FC236}">
                <a16:creationId xmlns:a16="http://schemas.microsoft.com/office/drawing/2014/main" id="{A94AE7B3-BB7F-570B-3E92-423BE4C12C73}"/>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2367203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ADC20-6B56-8FD1-9653-71A2345ED189}"/>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13CD1495-2710-2885-2132-19B31B46AE17}"/>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85A02B2A-E368-7745-B079-5BBC358D9DFC}"/>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Closure Set of Functional Dependencies</a:t>
            </a:r>
          </a:p>
          <a:p>
            <a:pPr marL="800100" lvl="1"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Reflexivity rule</a:t>
            </a:r>
            <a:r>
              <a:rPr lang="en-US" sz="2000" spc="-1" dirty="0">
                <a:latin typeface="Calibri" panose="020F0502020204030204" pitchFamily="34" charset="0"/>
                <a:ea typeface="Calibri" panose="020F0502020204030204" pitchFamily="34" charset="0"/>
                <a:cs typeface="Calibri" panose="020F0502020204030204" pitchFamily="34" charset="0"/>
              </a:rPr>
              <a:t> - If α is a set of attributes and β ⊆ α, then α → β holds.</a:t>
            </a:r>
          </a:p>
          <a:p>
            <a:pPr marL="1371600" lvl="2" indent="-457200">
              <a:buFont typeface="+mj-lt"/>
              <a:buAutoNum type="arabicPeriod"/>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r>
              <a:rPr lang="en-US" sz="2000" spc="-1" dirty="0">
                <a:latin typeface="Calibri" panose="020F0502020204030204" pitchFamily="34" charset="0"/>
                <a:ea typeface="Calibri" panose="020F0502020204030204" pitchFamily="34" charset="0"/>
                <a:cs typeface="Calibri" panose="020F0502020204030204" pitchFamily="34" charset="0"/>
              </a:rPr>
              <a:t>Example, consider the EMPLOYEE table</a:t>
            </a: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r>
              <a:rPr lang="en-US" sz="2000" spc="-1" dirty="0">
                <a:latin typeface="Calibri" panose="020F0502020204030204" pitchFamily="34" charset="0"/>
                <a:ea typeface="Calibri" panose="020F0502020204030204" pitchFamily="34" charset="0"/>
                <a:cs typeface="Calibri" panose="020F0502020204030204" pitchFamily="34" charset="0"/>
              </a:rPr>
              <a:t>So when the rule of reflexivity is applied onto this table,</a:t>
            </a: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F1694BA8-713F-CF47-F3CA-B631E1D85FAA}"/>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42</a:t>
            </a:fld>
            <a:endParaRPr lang="en-IN" sz="1050" b="0" strike="noStrike" spc="-1">
              <a:latin typeface="Times New Roman"/>
            </a:endParaRPr>
          </a:p>
        </p:txBody>
      </p:sp>
      <p:sp>
        <p:nvSpPr>
          <p:cNvPr id="160" name="TextShape 4">
            <a:extLst>
              <a:ext uri="{FF2B5EF4-FFF2-40B4-BE49-F238E27FC236}">
                <a16:creationId xmlns:a16="http://schemas.microsoft.com/office/drawing/2014/main" id="{BECA99D1-E6E6-D857-EE5C-E89818042222}"/>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0B7C4009-A7E0-7F8A-A8E7-A683CF794E34}"/>
              </a:ext>
            </a:extLst>
          </p:cNvPr>
          <p:cNvPicPr>
            <a:picLocks noChangeAspect="1"/>
          </p:cNvPicPr>
          <p:nvPr/>
        </p:nvPicPr>
        <p:blipFill>
          <a:blip r:embed="rId2"/>
          <a:stretch>
            <a:fillRect/>
          </a:stretch>
        </p:blipFill>
        <p:spPr>
          <a:xfrm>
            <a:off x="1913182" y="3162322"/>
            <a:ext cx="8125691" cy="1508092"/>
          </a:xfrm>
          <a:prstGeom prst="rect">
            <a:avLst/>
          </a:prstGeom>
        </p:spPr>
      </p:pic>
    </p:spTree>
    <p:extLst>
      <p:ext uri="{BB962C8B-B14F-4D97-AF65-F5344CB8AC3E}">
        <p14:creationId xmlns:p14="http://schemas.microsoft.com/office/powerpoint/2010/main" val="900103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49AE7-10A9-AE73-5DD7-EF9C18776625}"/>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257CC8FC-CFFB-0D32-1DCC-EB1694DC4AF6}"/>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BAE5A810-26F9-F549-8ED8-E3C7C602ACF8}"/>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Closure Set of Functional Dependencies</a:t>
            </a: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84EA50DF-944F-2A73-E88F-02164000D604}"/>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43</a:t>
            </a:fld>
            <a:endParaRPr lang="en-IN" sz="1050" b="0" strike="noStrike" spc="-1">
              <a:latin typeface="Times New Roman"/>
            </a:endParaRPr>
          </a:p>
        </p:txBody>
      </p:sp>
      <p:sp>
        <p:nvSpPr>
          <p:cNvPr id="160" name="TextShape 4">
            <a:extLst>
              <a:ext uri="{FF2B5EF4-FFF2-40B4-BE49-F238E27FC236}">
                <a16:creationId xmlns:a16="http://schemas.microsoft.com/office/drawing/2014/main" id="{C13058B6-EF7C-68F2-9860-F75EA9143552}"/>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4" name="Picture 3">
            <a:extLst>
              <a:ext uri="{FF2B5EF4-FFF2-40B4-BE49-F238E27FC236}">
                <a16:creationId xmlns:a16="http://schemas.microsoft.com/office/drawing/2014/main" id="{0F333BB7-0151-CAF8-13F8-C31473AD2A80}"/>
              </a:ext>
            </a:extLst>
          </p:cNvPr>
          <p:cNvPicPr>
            <a:picLocks noChangeAspect="1"/>
          </p:cNvPicPr>
          <p:nvPr/>
        </p:nvPicPr>
        <p:blipFill>
          <a:blip r:embed="rId2"/>
          <a:stretch>
            <a:fillRect/>
          </a:stretch>
        </p:blipFill>
        <p:spPr>
          <a:xfrm>
            <a:off x="1330036" y="2167600"/>
            <a:ext cx="7763183" cy="3425548"/>
          </a:xfrm>
          <a:prstGeom prst="rect">
            <a:avLst/>
          </a:prstGeom>
        </p:spPr>
      </p:pic>
    </p:spTree>
    <p:extLst>
      <p:ext uri="{BB962C8B-B14F-4D97-AF65-F5344CB8AC3E}">
        <p14:creationId xmlns:p14="http://schemas.microsoft.com/office/powerpoint/2010/main" val="12748114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AA307-8192-319D-FB35-B820D5F163C7}"/>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92390124-5276-057C-E215-28D3C63A6F7F}"/>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A4578761-C1DB-F809-D5D4-435A01A01A78}"/>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Closure Set of Functional Dependencies</a:t>
            </a:r>
          </a:p>
          <a:p>
            <a:pPr lvl="1"/>
            <a:r>
              <a:rPr lang="en-US" sz="2000" b="1" spc="-1" dirty="0">
                <a:latin typeface="Calibri" panose="020F0502020204030204" pitchFamily="34" charset="0"/>
                <a:ea typeface="Calibri" panose="020F0502020204030204" pitchFamily="34" charset="0"/>
                <a:cs typeface="Calibri" panose="020F0502020204030204" pitchFamily="34" charset="0"/>
              </a:rPr>
              <a:t>Reflexivity rule conclusion:</a:t>
            </a:r>
          </a:p>
          <a:p>
            <a:pPr marL="914400" lvl="1"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The Reflexivity Rule states that for any set of attributes </a:t>
            </a:r>
            <a:r>
              <a:rPr lang="el-GR" sz="2000" spc="-1" dirty="0">
                <a:latin typeface="Calibri" panose="020F0502020204030204" pitchFamily="34" charset="0"/>
                <a:ea typeface="Calibri" panose="020F0502020204030204" pitchFamily="34" charset="0"/>
                <a:cs typeface="Calibri" panose="020F0502020204030204" pitchFamily="34" charset="0"/>
              </a:rPr>
              <a:t>α</a:t>
            </a:r>
            <a:r>
              <a:rPr lang="en-US" sz="2000" spc="-1" dirty="0">
                <a:latin typeface="Calibri" panose="020F0502020204030204" pitchFamily="34" charset="0"/>
                <a:ea typeface="Calibri" panose="020F0502020204030204" pitchFamily="34" charset="0"/>
                <a:cs typeface="Calibri" panose="020F0502020204030204" pitchFamily="34" charset="0"/>
              </a:rPr>
              <a:t>  and any subset β⊆α, the functional dependency α→β always holds.</a:t>
            </a:r>
          </a:p>
          <a:p>
            <a:pPr marL="914400" lvl="1"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In a relational table, this means that knowing all attributes in α allows you to determine any subset β, because a set of attributes always determines its own subsets.</a:t>
            </a: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823487FE-62A8-500C-F223-AD1AFBD32D8F}"/>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44</a:t>
            </a:fld>
            <a:endParaRPr lang="en-IN" sz="1050" b="0" strike="noStrike" spc="-1">
              <a:latin typeface="Times New Roman"/>
            </a:endParaRPr>
          </a:p>
        </p:txBody>
      </p:sp>
      <p:sp>
        <p:nvSpPr>
          <p:cNvPr id="160" name="TextShape 4">
            <a:extLst>
              <a:ext uri="{FF2B5EF4-FFF2-40B4-BE49-F238E27FC236}">
                <a16:creationId xmlns:a16="http://schemas.microsoft.com/office/drawing/2014/main" id="{BFCE3203-D132-A92F-D756-84379B5190EC}"/>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19887575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2282A-F64C-B43E-8890-D42158F595B2}"/>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19BF48DB-6460-394A-BF5B-0562D31A9066}"/>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9330B6ED-E64C-A4B8-B4F7-A2FFD0837309}"/>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Closure Set of Functional Dependencies</a:t>
            </a:r>
          </a:p>
          <a:p>
            <a:pPr marL="800100" lvl="1"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Augmentation rule </a:t>
            </a:r>
            <a:r>
              <a:rPr lang="en-US" sz="2000" spc="-1" dirty="0">
                <a:latin typeface="Calibri" panose="020F0502020204030204" pitchFamily="34" charset="0"/>
                <a:ea typeface="Calibri" panose="020F0502020204030204" pitchFamily="34" charset="0"/>
                <a:cs typeface="Calibri" panose="020F0502020204030204" pitchFamily="34" charset="0"/>
              </a:rPr>
              <a:t>- α → β holds and γ is a set of attributes, then γα → γβ holds. </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Example, consider the EMPLOYEE table</a:t>
            </a: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r>
              <a:rPr lang="en-US" sz="2000" spc="-1" dirty="0">
                <a:latin typeface="Calibri" panose="020F0502020204030204" pitchFamily="34" charset="0"/>
                <a:ea typeface="Calibri" panose="020F0502020204030204" pitchFamily="34" charset="0"/>
                <a:cs typeface="Calibri" panose="020F0502020204030204" pitchFamily="34" charset="0"/>
              </a:rPr>
              <a:t>So when the rule of augmentation is applied onto this table,</a:t>
            </a: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3ECC8096-DE6C-5112-949C-9DCCA2D95863}"/>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45</a:t>
            </a:fld>
            <a:endParaRPr lang="en-IN" sz="1050" b="0" strike="noStrike" spc="-1">
              <a:latin typeface="Times New Roman"/>
            </a:endParaRPr>
          </a:p>
        </p:txBody>
      </p:sp>
      <p:sp>
        <p:nvSpPr>
          <p:cNvPr id="160" name="TextShape 4">
            <a:extLst>
              <a:ext uri="{FF2B5EF4-FFF2-40B4-BE49-F238E27FC236}">
                <a16:creationId xmlns:a16="http://schemas.microsoft.com/office/drawing/2014/main" id="{C8D69877-4738-6FC1-EE7F-9B9B17425142}"/>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4" name="Picture 3">
            <a:extLst>
              <a:ext uri="{FF2B5EF4-FFF2-40B4-BE49-F238E27FC236}">
                <a16:creationId xmlns:a16="http://schemas.microsoft.com/office/drawing/2014/main" id="{03A3126E-7462-A62B-A9E2-8AF6FE925D26}"/>
              </a:ext>
            </a:extLst>
          </p:cNvPr>
          <p:cNvPicPr>
            <a:picLocks noChangeAspect="1"/>
          </p:cNvPicPr>
          <p:nvPr/>
        </p:nvPicPr>
        <p:blipFill>
          <a:blip r:embed="rId2"/>
          <a:stretch>
            <a:fillRect/>
          </a:stretch>
        </p:blipFill>
        <p:spPr>
          <a:xfrm>
            <a:off x="1751669" y="2937163"/>
            <a:ext cx="8688661" cy="1722006"/>
          </a:xfrm>
          <a:prstGeom prst="rect">
            <a:avLst/>
          </a:prstGeom>
        </p:spPr>
      </p:pic>
    </p:spTree>
    <p:extLst>
      <p:ext uri="{BB962C8B-B14F-4D97-AF65-F5344CB8AC3E}">
        <p14:creationId xmlns:p14="http://schemas.microsoft.com/office/powerpoint/2010/main" val="1419318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F6BAB-5B69-0CBC-8E4C-D7AD84C8B90F}"/>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811D2BEE-C2F8-425C-D80D-BA254D7CD2EA}"/>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7CD9B6E5-5DA4-209A-AC26-CF1719EE46C9}"/>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Closure Set of Functional Dependencies</a:t>
            </a: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1B4D0AE1-B4F4-E7AF-E505-43D086B509D4}"/>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46</a:t>
            </a:fld>
            <a:endParaRPr lang="en-IN" sz="1050" b="0" strike="noStrike" spc="-1">
              <a:latin typeface="Times New Roman"/>
            </a:endParaRPr>
          </a:p>
        </p:txBody>
      </p:sp>
      <p:sp>
        <p:nvSpPr>
          <p:cNvPr id="160" name="TextShape 4">
            <a:extLst>
              <a:ext uri="{FF2B5EF4-FFF2-40B4-BE49-F238E27FC236}">
                <a16:creationId xmlns:a16="http://schemas.microsoft.com/office/drawing/2014/main" id="{0399530F-0AEE-E8BC-365F-F15EDEBD1E51}"/>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30C934A6-4F3E-B088-2C54-37E3722B3150}"/>
              </a:ext>
            </a:extLst>
          </p:cNvPr>
          <p:cNvPicPr>
            <a:picLocks noChangeAspect="1"/>
          </p:cNvPicPr>
          <p:nvPr/>
        </p:nvPicPr>
        <p:blipFill>
          <a:blip r:embed="rId2"/>
          <a:stretch>
            <a:fillRect/>
          </a:stretch>
        </p:blipFill>
        <p:spPr>
          <a:xfrm>
            <a:off x="1319571" y="2292927"/>
            <a:ext cx="6230586" cy="3829392"/>
          </a:xfrm>
          <a:prstGeom prst="rect">
            <a:avLst/>
          </a:prstGeom>
        </p:spPr>
      </p:pic>
    </p:spTree>
    <p:extLst>
      <p:ext uri="{BB962C8B-B14F-4D97-AF65-F5344CB8AC3E}">
        <p14:creationId xmlns:p14="http://schemas.microsoft.com/office/powerpoint/2010/main" val="3055003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8BC40-868A-F9F5-DF79-5DC900512A39}"/>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A17E3A60-32BD-F1F7-511F-DA28C44F24E2}"/>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47D88788-BAB2-3CE4-9A7D-F6DF5D257E69}"/>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Closure Set of Functional Dependencies</a:t>
            </a:r>
          </a:p>
          <a:p>
            <a:pPr lvl="1"/>
            <a:r>
              <a:rPr lang="en-US" sz="2000" b="1" spc="-1" dirty="0">
                <a:latin typeface="Calibri" panose="020F0502020204030204" pitchFamily="34" charset="0"/>
                <a:ea typeface="Calibri" panose="020F0502020204030204" pitchFamily="34" charset="0"/>
                <a:cs typeface="Calibri" panose="020F0502020204030204" pitchFamily="34" charset="0"/>
              </a:rPr>
              <a:t>Augmentation rule conclusion:</a:t>
            </a:r>
          </a:p>
          <a:p>
            <a:pPr marL="914400" lvl="1"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The Augmentation Rule says that if α→β is a valid functional dependency, then adding the same set of attributes γ to both sides of the dependency will still result in a valid functional dependency. Specifically, if α→β, then γα→γβ will also hold.</a:t>
            </a:r>
          </a:p>
          <a:p>
            <a:pPr marL="914400" lvl="1"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In a relational table, if we know α determines β, then adding any extra information (attributes) to both α and β still maintains the functional dependency relationship.</a:t>
            </a: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7E849926-708F-B27B-3B47-D5D7B13F9DD9}"/>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47</a:t>
            </a:fld>
            <a:endParaRPr lang="en-IN" sz="1050" b="0" strike="noStrike" spc="-1">
              <a:latin typeface="Times New Roman"/>
            </a:endParaRPr>
          </a:p>
        </p:txBody>
      </p:sp>
      <p:sp>
        <p:nvSpPr>
          <p:cNvPr id="160" name="TextShape 4">
            <a:extLst>
              <a:ext uri="{FF2B5EF4-FFF2-40B4-BE49-F238E27FC236}">
                <a16:creationId xmlns:a16="http://schemas.microsoft.com/office/drawing/2014/main" id="{634F1278-8F91-51F2-048B-98CCAAC69DD6}"/>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4044791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53233-A9DD-F5C8-2D10-46D8AB2244B1}"/>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7C63BC58-360E-50DE-E2C6-8CCD0C2D5B2C}"/>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09C011A0-5E2C-3F7C-4191-525408483B4C}"/>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Closure Set of Functional Dependencies</a:t>
            </a:r>
          </a:p>
          <a:p>
            <a:pPr marL="800100" lvl="1"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Transitivity rule - </a:t>
            </a:r>
            <a:r>
              <a:rPr lang="en-US" sz="2000" spc="-1" dirty="0">
                <a:latin typeface="Calibri" panose="020F0502020204030204" pitchFamily="34" charset="0"/>
                <a:ea typeface="Calibri" panose="020F0502020204030204" pitchFamily="34" charset="0"/>
                <a:cs typeface="Calibri" panose="020F0502020204030204" pitchFamily="34" charset="0"/>
              </a:rPr>
              <a:t>If α → β holds and β → γ holds, then α → γ holds. </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Example, consider the EMPLOYEE table</a:t>
            </a: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r>
              <a:rPr lang="en-US" sz="2000" spc="-1" dirty="0">
                <a:latin typeface="Calibri" panose="020F0502020204030204" pitchFamily="34" charset="0"/>
                <a:ea typeface="Calibri" panose="020F0502020204030204" pitchFamily="34" charset="0"/>
                <a:cs typeface="Calibri" panose="020F0502020204030204" pitchFamily="34" charset="0"/>
              </a:rPr>
              <a:t>So when the rule of transitivity is applied onto this table,</a:t>
            </a: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F9970F3B-0E54-C2F1-C974-FF8B3F772457}"/>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48</a:t>
            </a:fld>
            <a:endParaRPr lang="en-IN" sz="1050" b="0" strike="noStrike" spc="-1">
              <a:latin typeface="Times New Roman"/>
            </a:endParaRPr>
          </a:p>
        </p:txBody>
      </p:sp>
      <p:sp>
        <p:nvSpPr>
          <p:cNvPr id="160" name="TextShape 4">
            <a:extLst>
              <a:ext uri="{FF2B5EF4-FFF2-40B4-BE49-F238E27FC236}">
                <a16:creationId xmlns:a16="http://schemas.microsoft.com/office/drawing/2014/main" id="{AFB26E7D-8E15-E453-4108-E44FF4E127C8}"/>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7C37B273-875F-746F-981A-083CCD8C234C}"/>
              </a:ext>
            </a:extLst>
          </p:cNvPr>
          <p:cNvPicPr>
            <a:picLocks noChangeAspect="1"/>
          </p:cNvPicPr>
          <p:nvPr/>
        </p:nvPicPr>
        <p:blipFill>
          <a:blip r:embed="rId2"/>
          <a:stretch>
            <a:fillRect/>
          </a:stretch>
        </p:blipFill>
        <p:spPr>
          <a:xfrm>
            <a:off x="1842655" y="2831487"/>
            <a:ext cx="6942709" cy="1629411"/>
          </a:xfrm>
          <a:prstGeom prst="rect">
            <a:avLst/>
          </a:prstGeom>
        </p:spPr>
      </p:pic>
    </p:spTree>
    <p:extLst>
      <p:ext uri="{BB962C8B-B14F-4D97-AF65-F5344CB8AC3E}">
        <p14:creationId xmlns:p14="http://schemas.microsoft.com/office/powerpoint/2010/main" val="38474674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4E248-D513-3F17-F11D-4541CD51F9A1}"/>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53F1CE83-2476-4B70-64F6-AD9E9016F2A9}"/>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7BCC29F6-10F3-8D64-E883-891102017D19}"/>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Closure Set of Functional Dependencies</a:t>
            </a:r>
          </a:p>
          <a:p>
            <a:endParaRPr lang="en-US" sz="2000" spc="-1" dirty="0">
              <a:latin typeface="Calibri" panose="020F0502020204030204" pitchFamily="34" charset="0"/>
              <a:ea typeface="Calibri" panose="020F0502020204030204" pitchFamily="34" charset="0"/>
              <a:cs typeface="Calibri" panose="020F0502020204030204" pitchFamily="34" charset="0"/>
            </a:endParaRPr>
          </a:p>
          <a:p>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17F7131D-C0AE-1C3A-E1D5-F067A5A30907}"/>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49</a:t>
            </a:fld>
            <a:endParaRPr lang="en-IN" sz="1050" b="0" strike="noStrike" spc="-1">
              <a:latin typeface="Times New Roman"/>
            </a:endParaRPr>
          </a:p>
        </p:txBody>
      </p:sp>
      <p:sp>
        <p:nvSpPr>
          <p:cNvPr id="160" name="TextShape 4">
            <a:extLst>
              <a:ext uri="{FF2B5EF4-FFF2-40B4-BE49-F238E27FC236}">
                <a16:creationId xmlns:a16="http://schemas.microsoft.com/office/drawing/2014/main" id="{43665A0A-4795-0250-0BA4-6892498DBAF5}"/>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4" name="Picture 3">
            <a:extLst>
              <a:ext uri="{FF2B5EF4-FFF2-40B4-BE49-F238E27FC236}">
                <a16:creationId xmlns:a16="http://schemas.microsoft.com/office/drawing/2014/main" id="{8A654AE2-5D26-A0C9-87CE-266A940A8F0B}"/>
              </a:ext>
            </a:extLst>
          </p:cNvPr>
          <p:cNvPicPr>
            <a:picLocks noChangeAspect="1"/>
          </p:cNvPicPr>
          <p:nvPr/>
        </p:nvPicPr>
        <p:blipFill>
          <a:blip r:embed="rId2"/>
          <a:stretch>
            <a:fillRect/>
          </a:stretch>
        </p:blipFill>
        <p:spPr>
          <a:xfrm>
            <a:off x="1392381" y="2276070"/>
            <a:ext cx="6857853" cy="3479632"/>
          </a:xfrm>
          <a:prstGeom prst="rect">
            <a:avLst/>
          </a:prstGeom>
        </p:spPr>
      </p:pic>
    </p:spTree>
    <p:extLst>
      <p:ext uri="{BB962C8B-B14F-4D97-AF65-F5344CB8AC3E}">
        <p14:creationId xmlns:p14="http://schemas.microsoft.com/office/powerpoint/2010/main" val="3494784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A8A20-1B03-6EC0-03A1-B460DE556616}"/>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B27E6270-BE44-5E1A-03E4-F6F04C3893C5}"/>
              </a:ext>
            </a:extLst>
          </p:cNvPr>
          <p:cNvSpPr txBox="1"/>
          <p:nvPr/>
        </p:nvSpPr>
        <p:spPr>
          <a:xfrm>
            <a:off x="1097280" y="869830"/>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DATABASE DESIGN: Informal Design Guidelines for Relation Schemas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0775DCDA-6062-FAB4-C8F8-52A23BF6A8F3}"/>
              </a:ext>
            </a:extLst>
          </p:cNvPr>
          <p:cNvSpPr txBox="1"/>
          <p:nvPr/>
        </p:nvSpPr>
        <p:spPr>
          <a:xfrm>
            <a:off x="1097280" y="1845720"/>
            <a:ext cx="10058040" cy="4023000"/>
          </a:xfrm>
          <a:prstGeom prst="rect">
            <a:avLst/>
          </a:prstGeom>
          <a:noFill/>
          <a:ln>
            <a:noFill/>
          </a:ln>
        </p:spPr>
        <p:txBody>
          <a:bodyPr lIns="0" rIns="0">
            <a:normAutofit/>
          </a:bodyPr>
          <a:lstStyle/>
          <a:p>
            <a:pPr marL="457200" indent="-457200" algn="l">
              <a:buFont typeface="+mj-lt"/>
              <a:buAutoNum type="arabicPeriod"/>
            </a:pPr>
            <a:r>
              <a:rPr lang="en-US" sz="2600" b="1" u="sng" strike="noStrike" spc="-1" dirty="0">
                <a:latin typeface="Calibri" panose="020F0502020204030204" pitchFamily="34" charset="0"/>
                <a:ea typeface="Calibri" panose="020F0502020204030204" pitchFamily="34" charset="0"/>
                <a:cs typeface="Calibri" panose="020F0502020204030204" pitchFamily="34" charset="0"/>
              </a:rPr>
              <a:t>Informal Design Guidelines for Relational Databases</a:t>
            </a:r>
          </a:p>
          <a:p>
            <a:pPr lvl="1"/>
            <a:r>
              <a:rPr lang="en-US" sz="2000" b="1" strike="noStrike" spc="-1" dirty="0">
                <a:latin typeface="Calibri" panose="020F0502020204030204" pitchFamily="34" charset="0"/>
                <a:ea typeface="Calibri" panose="020F0502020204030204" pitchFamily="34" charset="0"/>
                <a:cs typeface="Calibri" panose="020F0502020204030204" pitchFamily="34" charset="0"/>
              </a:rPr>
              <a:t>1.1 Semantics of the Relation Attributes</a:t>
            </a:r>
          </a:p>
          <a:p>
            <a:pPr lvl="1"/>
            <a:endPar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lvl="1"/>
            <a:endPar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A simplified COMPANY relational database </a:t>
            </a:r>
          </a:p>
          <a:p>
            <a:pPr algn="l"/>
            <a:r>
              <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rPr>
              <a:t>     schema</a:t>
            </a:r>
          </a:p>
        </p:txBody>
      </p:sp>
      <p:sp>
        <p:nvSpPr>
          <p:cNvPr id="159" name="TextShape 3">
            <a:extLst>
              <a:ext uri="{FF2B5EF4-FFF2-40B4-BE49-F238E27FC236}">
                <a16:creationId xmlns:a16="http://schemas.microsoft.com/office/drawing/2014/main" id="{80948705-23AE-2208-36B5-FDE0A12BF820}"/>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5</a:t>
            </a:fld>
            <a:endParaRPr lang="en-IN" sz="1050" b="0" strike="noStrike" spc="-1">
              <a:latin typeface="Times New Roman"/>
            </a:endParaRPr>
          </a:p>
        </p:txBody>
      </p:sp>
      <p:sp>
        <p:nvSpPr>
          <p:cNvPr id="160" name="TextShape 4">
            <a:extLst>
              <a:ext uri="{FF2B5EF4-FFF2-40B4-BE49-F238E27FC236}">
                <a16:creationId xmlns:a16="http://schemas.microsoft.com/office/drawing/2014/main" id="{8AE8CAF2-EA6C-F4F6-B50A-94BC8CAD05F0}"/>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4" name="Picture 3">
            <a:extLst>
              <a:ext uri="{FF2B5EF4-FFF2-40B4-BE49-F238E27FC236}">
                <a16:creationId xmlns:a16="http://schemas.microsoft.com/office/drawing/2014/main" id="{E3EED1C9-A465-00CB-4A7C-9EA5BB737447}"/>
              </a:ext>
            </a:extLst>
          </p:cNvPr>
          <p:cNvPicPr>
            <a:picLocks noChangeAspect="1"/>
          </p:cNvPicPr>
          <p:nvPr/>
        </p:nvPicPr>
        <p:blipFill>
          <a:blip r:embed="rId2"/>
          <a:stretch>
            <a:fillRect/>
          </a:stretch>
        </p:blipFill>
        <p:spPr>
          <a:xfrm>
            <a:off x="6368078" y="2294471"/>
            <a:ext cx="4590867" cy="4033965"/>
          </a:xfrm>
          <a:prstGeom prst="rect">
            <a:avLst/>
          </a:prstGeom>
        </p:spPr>
      </p:pic>
    </p:spTree>
    <p:extLst>
      <p:ext uri="{BB962C8B-B14F-4D97-AF65-F5344CB8AC3E}">
        <p14:creationId xmlns:p14="http://schemas.microsoft.com/office/powerpoint/2010/main" val="36377465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D9E53-E784-0593-5F28-52B2F223C88C}"/>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D23BEC4A-8640-4DB2-10B4-FC8711540D49}"/>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779CEB9B-1ED7-6010-C1D6-0DCAF86AB16F}"/>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Closure Set of Functional Dependencies</a:t>
            </a:r>
          </a:p>
          <a:p>
            <a:pPr lvl="1"/>
            <a:r>
              <a:rPr lang="en-US" sz="2000" b="1" spc="-1" dirty="0">
                <a:latin typeface="Calibri" panose="020F0502020204030204" pitchFamily="34" charset="0"/>
                <a:ea typeface="Calibri" panose="020F0502020204030204" pitchFamily="34" charset="0"/>
                <a:cs typeface="Calibri" panose="020F0502020204030204" pitchFamily="34" charset="0"/>
              </a:rPr>
              <a:t>Transitivity rule conclusion:</a:t>
            </a:r>
          </a:p>
          <a:p>
            <a:pPr marL="914400" lvl="1"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The Transitivity Rule states that if α→β and β→γ, then α→γ holds.</a:t>
            </a:r>
          </a:p>
          <a:p>
            <a:pPr marL="914400" lvl="1"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This rule allows us to derive new functional dependencies by combining existing ones.</a:t>
            </a:r>
          </a:p>
          <a:p>
            <a:pPr marL="914400" lvl="1"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In relational database design, the Transitivity Rule helps in simplifying the functional dependencies and reasoning about normalization.</a:t>
            </a:r>
          </a:p>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Properties of Armstrong’s axiom:</a:t>
            </a:r>
          </a:p>
          <a:p>
            <a:pPr marL="914400" lvl="1"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Armstrong’s axioms are </a:t>
            </a:r>
            <a:r>
              <a:rPr lang="en-US" sz="2000" b="1" spc="-1" dirty="0">
                <a:latin typeface="Calibri" panose="020F0502020204030204" pitchFamily="34" charset="0"/>
                <a:ea typeface="Calibri" panose="020F0502020204030204" pitchFamily="34" charset="0"/>
                <a:cs typeface="Calibri" panose="020F0502020204030204" pitchFamily="34" charset="0"/>
              </a:rPr>
              <a:t>sound</a:t>
            </a:r>
            <a:r>
              <a:rPr lang="en-US" sz="2000" spc="-1" dirty="0">
                <a:latin typeface="Calibri" panose="020F0502020204030204" pitchFamily="34" charset="0"/>
                <a:ea typeface="Calibri" panose="020F0502020204030204" pitchFamily="34" charset="0"/>
                <a:cs typeface="Calibri" panose="020F0502020204030204" pitchFamily="34" charset="0"/>
              </a:rPr>
              <a:t>, because they do not generate any incorrect functional dependencies.</a:t>
            </a:r>
          </a:p>
          <a:p>
            <a:pPr marL="914400" lvl="1"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Armstrong’s axioms are </a:t>
            </a:r>
            <a:r>
              <a:rPr lang="en-US" sz="2000" b="1" spc="-1" dirty="0">
                <a:latin typeface="Calibri" panose="020F0502020204030204" pitchFamily="34" charset="0"/>
                <a:ea typeface="Calibri" panose="020F0502020204030204" pitchFamily="34" charset="0"/>
                <a:cs typeface="Calibri" panose="020F0502020204030204" pitchFamily="34" charset="0"/>
              </a:rPr>
              <a:t>complete</a:t>
            </a:r>
            <a:r>
              <a:rPr lang="en-US" sz="2000" spc="-1" dirty="0">
                <a:latin typeface="Calibri" panose="020F0502020204030204" pitchFamily="34" charset="0"/>
                <a:ea typeface="Calibri" panose="020F0502020204030204" pitchFamily="34" charset="0"/>
                <a:cs typeface="Calibri" panose="020F0502020204030204" pitchFamily="34" charset="0"/>
              </a:rPr>
              <a:t>, because or a given set F of functional dependencies, they allow us to generate all F</a:t>
            </a:r>
            <a:r>
              <a:rPr lang="en-US" sz="2000" spc="-1" baseline="30000" dirty="0">
                <a:latin typeface="Calibri" panose="020F0502020204030204" pitchFamily="34" charset="0"/>
                <a:ea typeface="Calibri" panose="020F0502020204030204" pitchFamily="34" charset="0"/>
                <a:cs typeface="Calibri" panose="020F0502020204030204" pitchFamily="34" charset="0"/>
              </a:rPr>
              <a:t>+</a:t>
            </a: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4530FBA7-E28B-3D6F-D9F3-00395397937F}"/>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50</a:t>
            </a:fld>
            <a:endParaRPr lang="en-IN" sz="1050" b="0" strike="noStrike" spc="-1">
              <a:latin typeface="Times New Roman"/>
            </a:endParaRPr>
          </a:p>
        </p:txBody>
      </p:sp>
      <p:sp>
        <p:nvSpPr>
          <p:cNvPr id="160" name="TextShape 4">
            <a:extLst>
              <a:ext uri="{FF2B5EF4-FFF2-40B4-BE49-F238E27FC236}">
                <a16:creationId xmlns:a16="http://schemas.microsoft.com/office/drawing/2014/main" id="{699616E0-2C6D-7401-42A8-53C662A38FEB}"/>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4068456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4D2D7-D5DA-7DD8-A9EF-655ABC898391}"/>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9AD2E3A5-9A67-5222-F73D-11EA8ED63D11}"/>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3B62569F-2A71-4AE2-7763-07C7D51020AD}"/>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Despite the Armstrong’s rule being sound and complete, it is tiresome to use them directly for the computation of F+. To simplify this, we have additional 3 rules,</a:t>
            </a:r>
          </a:p>
          <a:p>
            <a:pPr lvl="2">
              <a:lnSpc>
                <a:spcPct val="250000"/>
              </a:lnSpc>
            </a:pPr>
            <a:r>
              <a:rPr lang="en-US" sz="2000" b="1" spc="-1" dirty="0">
                <a:latin typeface="Calibri" panose="020F0502020204030204" pitchFamily="34" charset="0"/>
                <a:ea typeface="Calibri" panose="020F0502020204030204" pitchFamily="34" charset="0"/>
                <a:cs typeface="Calibri" panose="020F0502020204030204" pitchFamily="34" charset="0"/>
              </a:rPr>
              <a:t>4. Union rule </a:t>
            </a:r>
            <a:r>
              <a:rPr lang="en-US" sz="2000" spc="-1" dirty="0">
                <a:latin typeface="Calibri" panose="020F0502020204030204" pitchFamily="34" charset="0"/>
                <a:ea typeface="Calibri" panose="020F0502020204030204" pitchFamily="34" charset="0"/>
                <a:cs typeface="Calibri" panose="020F0502020204030204" pitchFamily="34" charset="0"/>
              </a:rPr>
              <a:t>– If α→β holds and α→ γ holds, then α →βγ holds.</a:t>
            </a:r>
          </a:p>
          <a:p>
            <a:pPr lvl="2">
              <a:lnSpc>
                <a:spcPct val="250000"/>
              </a:lnSpc>
            </a:pPr>
            <a:r>
              <a:rPr lang="en-US" sz="2000" b="1" spc="-1" dirty="0">
                <a:latin typeface="Calibri" panose="020F0502020204030204" pitchFamily="34" charset="0"/>
                <a:ea typeface="Calibri" panose="020F0502020204030204" pitchFamily="34" charset="0"/>
                <a:cs typeface="Calibri" panose="020F0502020204030204" pitchFamily="34" charset="0"/>
              </a:rPr>
              <a:t>5. </a:t>
            </a:r>
            <a:r>
              <a:rPr lang="en-US" sz="2000" b="1" spc="-1" dirty="0" err="1">
                <a:latin typeface="Calibri" panose="020F0502020204030204" pitchFamily="34" charset="0"/>
                <a:ea typeface="Calibri" panose="020F0502020204030204" pitchFamily="34" charset="0"/>
                <a:cs typeface="Calibri" panose="020F0502020204030204" pitchFamily="34" charset="0"/>
              </a:rPr>
              <a:t>Decompostion</a:t>
            </a:r>
            <a:r>
              <a:rPr lang="en-US" sz="2000" b="1" spc="-1" dirty="0">
                <a:latin typeface="Calibri" panose="020F0502020204030204" pitchFamily="34" charset="0"/>
                <a:ea typeface="Calibri" panose="020F0502020204030204" pitchFamily="34" charset="0"/>
                <a:cs typeface="Calibri" panose="020F0502020204030204" pitchFamily="34" charset="0"/>
              </a:rPr>
              <a:t> rule</a:t>
            </a:r>
            <a:r>
              <a:rPr lang="en-US" sz="2000" spc="-1" dirty="0">
                <a:latin typeface="Calibri" panose="020F0502020204030204" pitchFamily="34" charset="0"/>
                <a:ea typeface="Calibri" panose="020F0502020204030204" pitchFamily="34" charset="0"/>
                <a:cs typeface="Calibri" panose="020F0502020204030204" pitchFamily="34" charset="0"/>
              </a:rPr>
              <a:t> – If α→βγ holds and α→β holds and α →γ holds.</a:t>
            </a:r>
          </a:p>
          <a:p>
            <a:pPr lvl="2">
              <a:lnSpc>
                <a:spcPct val="250000"/>
              </a:lnSpc>
            </a:pPr>
            <a:r>
              <a:rPr lang="en-US" sz="2000" b="1" spc="-1" dirty="0">
                <a:latin typeface="Calibri" panose="020F0502020204030204" pitchFamily="34" charset="0"/>
                <a:ea typeface="Calibri" panose="020F0502020204030204" pitchFamily="34" charset="0"/>
                <a:cs typeface="Calibri" panose="020F0502020204030204" pitchFamily="34" charset="0"/>
              </a:rPr>
              <a:t>6. </a:t>
            </a:r>
            <a:r>
              <a:rPr lang="en-US" sz="2000" b="1" spc="-1" dirty="0" err="1">
                <a:latin typeface="Calibri" panose="020F0502020204030204" pitchFamily="34" charset="0"/>
                <a:ea typeface="Calibri" panose="020F0502020204030204" pitchFamily="34" charset="0"/>
                <a:cs typeface="Calibri" panose="020F0502020204030204" pitchFamily="34" charset="0"/>
              </a:rPr>
              <a:t>Pseudotransitivity</a:t>
            </a:r>
            <a:r>
              <a:rPr lang="en-US" sz="2000" b="1" spc="-1" dirty="0">
                <a:latin typeface="Calibri" panose="020F0502020204030204" pitchFamily="34" charset="0"/>
                <a:ea typeface="Calibri" panose="020F0502020204030204" pitchFamily="34" charset="0"/>
                <a:cs typeface="Calibri" panose="020F0502020204030204" pitchFamily="34" charset="0"/>
              </a:rPr>
              <a:t> rule </a:t>
            </a:r>
            <a:r>
              <a:rPr lang="en-US" sz="2000" spc="-1" dirty="0">
                <a:latin typeface="Calibri" panose="020F0502020204030204" pitchFamily="34" charset="0"/>
                <a:ea typeface="Calibri" panose="020F0502020204030204" pitchFamily="34" charset="0"/>
                <a:cs typeface="Calibri" panose="020F0502020204030204" pitchFamily="34" charset="0"/>
              </a:rPr>
              <a:t>– If α→β holds and γβ →</a:t>
            </a:r>
            <a:r>
              <a:rPr lang="el-GR" sz="2000" b="0" i="0" dirty="0">
                <a:solidFill>
                  <a:srgbClr val="1F1F1F"/>
                </a:solidFill>
                <a:effectLst/>
                <a:latin typeface="Google Sans"/>
              </a:rPr>
              <a:t>δ</a:t>
            </a:r>
            <a:r>
              <a:rPr lang="en-US" sz="2000" spc="-1" dirty="0">
                <a:latin typeface="Calibri" panose="020F0502020204030204" pitchFamily="34" charset="0"/>
                <a:ea typeface="Calibri" panose="020F0502020204030204" pitchFamily="34" charset="0"/>
                <a:cs typeface="Calibri" panose="020F0502020204030204" pitchFamily="34" charset="0"/>
              </a:rPr>
              <a:t> holds, then αγ → </a:t>
            </a:r>
            <a:r>
              <a:rPr lang="el-GR" sz="2000" b="0" i="0" dirty="0">
                <a:solidFill>
                  <a:srgbClr val="1F1F1F"/>
                </a:solidFill>
                <a:effectLst/>
                <a:latin typeface="Google Sans"/>
              </a:rPr>
              <a:t>δ</a:t>
            </a:r>
            <a:r>
              <a:rPr lang="en-IN" sz="2000" b="0" i="0" dirty="0">
                <a:solidFill>
                  <a:srgbClr val="1F1F1F"/>
                </a:solidFill>
                <a:effectLst/>
                <a:latin typeface="Google Sans"/>
              </a:rPr>
              <a:t> holds.</a:t>
            </a:r>
          </a:p>
          <a:p>
            <a:endParaRPr lang="en-IN" sz="2000" b="0" i="0" dirty="0">
              <a:solidFill>
                <a:srgbClr val="1F1F1F"/>
              </a:solidFill>
              <a:effectLst/>
              <a:latin typeface="Google Sans"/>
            </a:endParaRPr>
          </a:p>
          <a:p>
            <a:pPr marL="342900"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spc="-1" baseline="30000"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479DB99C-C310-EBC4-C18E-07D49F504171}"/>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51</a:t>
            </a:fld>
            <a:endParaRPr lang="en-IN" sz="1050" b="0" strike="noStrike" spc="-1">
              <a:latin typeface="Times New Roman"/>
            </a:endParaRPr>
          </a:p>
        </p:txBody>
      </p:sp>
      <p:sp>
        <p:nvSpPr>
          <p:cNvPr id="160" name="TextShape 4">
            <a:extLst>
              <a:ext uri="{FF2B5EF4-FFF2-40B4-BE49-F238E27FC236}">
                <a16:creationId xmlns:a16="http://schemas.microsoft.com/office/drawing/2014/main" id="{25F91946-D852-82B1-242E-328D39E228D3}"/>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630145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59C4A-AB49-D526-D0EC-25DC5A5AEBD6}"/>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D4179900-3F5D-7D45-8088-5FB9BC911885}"/>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CB349460-9565-0393-9DB3-06201CF71BEE}"/>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Despite the Armstrong’s rule being sound and complete, it is tiresome to use them directly for the computation of F+. To simplify this, we have additional 3 rules,</a:t>
            </a:r>
          </a:p>
          <a:p>
            <a:pPr lvl="1"/>
            <a:r>
              <a:rPr lang="en-US" sz="2000" b="1" spc="-1" dirty="0">
                <a:latin typeface="Calibri" panose="020F0502020204030204" pitchFamily="34" charset="0"/>
                <a:ea typeface="Calibri" panose="020F0502020204030204" pitchFamily="34" charset="0"/>
                <a:cs typeface="Calibri" panose="020F0502020204030204" pitchFamily="34" charset="0"/>
              </a:rPr>
              <a:t>4. Union rule </a:t>
            </a:r>
            <a:r>
              <a:rPr lang="en-US" sz="2000" spc="-1" dirty="0">
                <a:latin typeface="Calibri" panose="020F0502020204030204" pitchFamily="34" charset="0"/>
                <a:ea typeface="Calibri" panose="020F0502020204030204" pitchFamily="34" charset="0"/>
                <a:cs typeface="Calibri" panose="020F0502020204030204" pitchFamily="34" charset="0"/>
              </a:rPr>
              <a:t>– If α→β holds and α→ γ holds, then α →βγ holds.</a:t>
            </a:r>
          </a:p>
          <a:p>
            <a:pPr lvl="1"/>
            <a:r>
              <a:rPr lang="en-US" sz="2000" spc="-1" dirty="0">
                <a:latin typeface="Calibri" panose="020F0502020204030204" pitchFamily="34" charset="0"/>
                <a:ea typeface="Calibri" panose="020F0502020204030204" pitchFamily="34" charset="0"/>
                <a:cs typeface="Calibri" panose="020F0502020204030204" pitchFamily="34" charset="0"/>
              </a:rPr>
              <a:t>					        i.e., </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α →β U γ holds</a:t>
            </a:r>
            <a:r>
              <a:rPr lang="en-US" sz="2000" spc="-1" dirty="0">
                <a:latin typeface="Calibri" panose="020F0502020204030204" pitchFamily="34" charset="0"/>
                <a:ea typeface="Calibri" panose="020F0502020204030204" pitchFamily="34" charset="0"/>
                <a:cs typeface="Calibri" panose="020F0502020204030204" pitchFamily="34" charset="0"/>
              </a:rPr>
              <a:t>.</a:t>
            </a:r>
          </a:p>
          <a:p>
            <a:pPr lvl="1"/>
            <a:endParaRPr lang="en-IN" sz="2000" b="0" i="0" dirty="0">
              <a:solidFill>
                <a:srgbClr val="1F1F1F"/>
              </a:solidFill>
              <a:effectLst/>
              <a:latin typeface="Google Sans"/>
            </a:endParaRPr>
          </a:p>
          <a:p>
            <a:pPr lvl="1"/>
            <a:r>
              <a:rPr lang="en-US" sz="2000" spc="-1" dirty="0">
                <a:latin typeface="Calibri" panose="020F0502020204030204" pitchFamily="34" charset="0"/>
                <a:ea typeface="Calibri" panose="020F0502020204030204" pitchFamily="34" charset="0"/>
                <a:cs typeface="Calibri" panose="020F0502020204030204" pitchFamily="34" charset="0"/>
              </a:rPr>
              <a:t>Example, consider the EMPLOYEE table</a:t>
            </a:r>
          </a:p>
          <a:p>
            <a:pPr marL="342900"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spc="-1" baseline="30000"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3649BD67-F8D1-1B4D-B2AD-5550F15E1067}"/>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52</a:t>
            </a:fld>
            <a:endParaRPr lang="en-IN" sz="1050" b="0" strike="noStrike" spc="-1">
              <a:latin typeface="Times New Roman"/>
            </a:endParaRPr>
          </a:p>
        </p:txBody>
      </p:sp>
      <p:sp>
        <p:nvSpPr>
          <p:cNvPr id="160" name="TextShape 4">
            <a:extLst>
              <a:ext uri="{FF2B5EF4-FFF2-40B4-BE49-F238E27FC236}">
                <a16:creationId xmlns:a16="http://schemas.microsoft.com/office/drawing/2014/main" id="{CBFABED1-19F5-BE1D-7807-8C648B26CB8C}"/>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5275D874-C5A2-00FB-6E1E-50C4A08E5361}"/>
              </a:ext>
            </a:extLst>
          </p:cNvPr>
          <p:cNvPicPr>
            <a:picLocks noChangeAspect="1"/>
          </p:cNvPicPr>
          <p:nvPr/>
        </p:nvPicPr>
        <p:blipFill>
          <a:blip r:embed="rId2"/>
          <a:stretch>
            <a:fillRect/>
          </a:stretch>
        </p:blipFill>
        <p:spPr>
          <a:xfrm>
            <a:off x="1433945" y="3847430"/>
            <a:ext cx="8123815" cy="1937447"/>
          </a:xfrm>
          <a:prstGeom prst="rect">
            <a:avLst/>
          </a:prstGeom>
        </p:spPr>
      </p:pic>
    </p:spTree>
    <p:extLst>
      <p:ext uri="{BB962C8B-B14F-4D97-AF65-F5344CB8AC3E}">
        <p14:creationId xmlns:p14="http://schemas.microsoft.com/office/powerpoint/2010/main" val="1418246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36C06-D69E-D011-FB11-38348A2CAE0B}"/>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62660F82-7373-9CE8-3FD8-3E0023C34F9F}"/>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91EBCC20-6FC3-571B-4DD5-6F90ADADB21B}"/>
              </a:ext>
            </a:extLst>
          </p:cNvPr>
          <p:cNvSpPr txBox="1"/>
          <p:nvPr/>
        </p:nvSpPr>
        <p:spPr>
          <a:xfrm>
            <a:off x="1097279" y="1845719"/>
            <a:ext cx="10873047" cy="4340335"/>
          </a:xfrm>
          <a:prstGeom prst="rect">
            <a:avLst/>
          </a:prstGeom>
          <a:noFill/>
          <a:ln>
            <a:noFill/>
          </a:ln>
        </p:spPr>
        <p:txBody>
          <a:bodyPr lIns="0" rIns="0">
            <a:normAutofit/>
          </a:bodyPr>
          <a:lstStyle/>
          <a:p>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spc="-1" baseline="30000"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B522681B-3161-0D7C-E5F7-28DEB9FDFE2F}"/>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53</a:t>
            </a:fld>
            <a:endParaRPr lang="en-IN" sz="1050" b="0" strike="noStrike" spc="-1">
              <a:latin typeface="Times New Roman"/>
            </a:endParaRPr>
          </a:p>
        </p:txBody>
      </p:sp>
      <p:sp>
        <p:nvSpPr>
          <p:cNvPr id="160" name="TextShape 4">
            <a:extLst>
              <a:ext uri="{FF2B5EF4-FFF2-40B4-BE49-F238E27FC236}">
                <a16:creationId xmlns:a16="http://schemas.microsoft.com/office/drawing/2014/main" id="{E4BFB5C7-4097-BA25-8A47-125658B29AE1}"/>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6" name="Picture 5">
            <a:extLst>
              <a:ext uri="{FF2B5EF4-FFF2-40B4-BE49-F238E27FC236}">
                <a16:creationId xmlns:a16="http://schemas.microsoft.com/office/drawing/2014/main" id="{0CD79584-D541-E7FE-368F-0C8DA2FBB565}"/>
              </a:ext>
            </a:extLst>
          </p:cNvPr>
          <p:cNvPicPr>
            <a:picLocks noChangeAspect="1"/>
          </p:cNvPicPr>
          <p:nvPr/>
        </p:nvPicPr>
        <p:blipFill>
          <a:blip r:embed="rId2"/>
          <a:stretch>
            <a:fillRect/>
          </a:stretch>
        </p:blipFill>
        <p:spPr>
          <a:xfrm>
            <a:off x="1097279" y="1837870"/>
            <a:ext cx="7398201" cy="4256954"/>
          </a:xfrm>
          <a:prstGeom prst="rect">
            <a:avLst/>
          </a:prstGeom>
        </p:spPr>
      </p:pic>
    </p:spTree>
    <p:extLst>
      <p:ext uri="{BB962C8B-B14F-4D97-AF65-F5344CB8AC3E}">
        <p14:creationId xmlns:p14="http://schemas.microsoft.com/office/powerpoint/2010/main" val="30776303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1D78A-1296-0A9E-34A1-BDECF70BC645}"/>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F8C31A12-2E50-CFEA-2BF1-D16AD3CE02D6}"/>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CE99388D-C5F9-F821-9A7B-9418E8D33E1B}"/>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Closure Set of Functional Dependencies</a:t>
            </a:r>
          </a:p>
          <a:p>
            <a:pPr lvl="1"/>
            <a:r>
              <a:rPr lang="en-US" sz="2000" b="1" spc="-1" dirty="0">
                <a:latin typeface="Calibri" panose="020F0502020204030204" pitchFamily="34" charset="0"/>
                <a:ea typeface="Calibri" panose="020F0502020204030204" pitchFamily="34" charset="0"/>
                <a:cs typeface="Calibri" panose="020F0502020204030204" pitchFamily="34" charset="0"/>
              </a:rPr>
              <a:t>Union rule conclusion:</a:t>
            </a:r>
          </a:p>
          <a:p>
            <a:pPr marL="914400" lvl="1"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The Union Rule states that if α→β and α→γ, then α→β∪γ holds.</a:t>
            </a:r>
          </a:p>
          <a:p>
            <a:pPr marL="914400" lvl="1"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In simple terms, if a set of attributes α determines two other sets of attributes β and γ, then α will determine the union of β and γ as well.</a:t>
            </a:r>
          </a:p>
          <a:p>
            <a:pPr marL="914400" lvl="1"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The Union Rule is useful for deriving new functional dependencies in a database schema when you have multiple dependencies that involve the same set of attributes.</a:t>
            </a:r>
          </a:p>
        </p:txBody>
      </p:sp>
      <p:sp>
        <p:nvSpPr>
          <p:cNvPr id="159" name="TextShape 3">
            <a:extLst>
              <a:ext uri="{FF2B5EF4-FFF2-40B4-BE49-F238E27FC236}">
                <a16:creationId xmlns:a16="http://schemas.microsoft.com/office/drawing/2014/main" id="{313CB32B-7DB7-9F8D-7FFC-98AB7C907CD4}"/>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54</a:t>
            </a:fld>
            <a:endParaRPr lang="en-IN" sz="1050" b="0" strike="noStrike" spc="-1">
              <a:latin typeface="Times New Roman"/>
            </a:endParaRPr>
          </a:p>
        </p:txBody>
      </p:sp>
      <p:sp>
        <p:nvSpPr>
          <p:cNvPr id="160" name="TextShape 4">
            <a:extLst>
              <a:ext uri="{FF2B5EF4-FFF2-40B4-BE49-F238E27FC236}">
                <a16:creationId xmlns:a16="http://schemas.microsoft.com/office/drawing/2014/main" id="{AFE6FA11-451B-4E00-F1A5-BB58AAC3E379}"/>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41652018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005F5-D723-5920-86B4-B2A49C0D8CEF}"/>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41E0929A-3EEB-165F-37E5-1396A4705065}"/>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E38E6E3A-490E-432E-E189-EE65E8069C14}"/>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Despite the Armstrong’s rule being sound and complete, it is tiresome to use them directly for the computation of F+. To simplify this, we have additional 3 rules,</a:t>
            </a:r>
          </a:p>
          <a:p>
            <a:pPr lvl="1"/>
            <a:r>
              <a:rPr lang="en-US" sz="2000" b="1" spc="-1" dirty="0">
                <a:latin typeface="Calibri" panose="020F0502020204030204" pitchFamily="34" charset="0"/>
                <a:ea typeface="Calibri" panose="020F0502020204030204" pitchFamily="34" charset="0"/>
                <a:cs typeface="Calibri" panose="020F0502020204030204" pitchFamily="34" charset="0"/>
              </a:rPr>
              <a:t>4. Decomposition rule </a:t>
            </a:r>
            <a:r>
              <a:rPr lang="en-US" sz="2000" spc="-1" dirty="0">
                <a:latin typeface="Calibri" panose="020F0502020204030204" pitchFamily="34" charset="0"/>
                <a:ea typeface="Calibri" panose="020F0502020204030204" pitchFamily="34" charset="0"/>
                <a:cs typeface="Calibri" panose="020F0502020204030204" pitchFamily="34" charset="0"/>
              </a:rPr>
              <a:t>– If α→βγ holds and α→β holds and α →γ holds.</a:t>
            </a:r>
          </a:p>
          <a:p>
            <a:pPr lvl="1"/>
            <a:r>
              <a:rPr lang="en-US" sz="2000" b="0" i="0" dirty="0">
                <a:solidFill>
                  <a:srgbClr val="1F1F1F"/>
                </a:solidFill>
                <a:effectLst/>
                <a:latin typeface="Google Sans"/>
              </a:rPr>
              <a:t>if a set of attributes α determines the union of two sets β and γ, then α will also determine β and γ individually.</a:t>
            </a:r>
            <a:endParaRPr lang="en-IN" sz="2000" b="0" i="0" dirty="0">
              <a:solidFill>
                <a:srgbClr val="1F1F1F"/>
              </a:solidFill>
              <a:effectLst/>
              <a:latin typeface="Google Sans"/>
            </a:endParaRPr>
          </a:p>
          <a:p>
            <a:pPr lvl="1"/>
            <a:r>
              <a:rPr lang="en-US" sz="2000" spc="-1" dirty="0">
                <a:latin typeface="Calibri" panose="020F0502020204030204" pitchFamily="34" charset="0"/>
                <a:ea typeface="Calibri" panose="020F0502020204030204" pitchFamily="34" charset="0"/>
                <a:cs typeface="Calibri" panose="020F0502020204030204" pitchFamily="34" charset="0"/>
              </a:rPr>
              <a:t>Example, consider the EMPLOYEE table</a:t>
            </a:r>
          </a:p>
          <a:p>
            <a:pPr marL="342900"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spc="-1" baseline="30000"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76A3AB86-73CC-9C57-2E1B-2B69D51C7DCF}"/>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55</a:t>
            </a:fld>
            <a:endParaRPr lang="en-IN" sz="1050" b="0" strike="noStrike" spc="-1">
              <a:latin typeface="Times New Roman"/>
            </a:endParaRPr>
          </a:p>
        </p:txBody>
      </p:sp>
      <p:sp>
        <p:nvSpPr>
          <p:cNvPr id="160" name="TextShape 4">
            <a:extLst>
              <a:ext uri="{FF2B5EF4-FFF2-40B4-BE49-F238E27FC236}">
                <a16:creationId xmlns:a16="http://schemas.microsoft.com/office/drawing/2014/main" id="{533FB296-962E-17C4-7F0B-E4D31EE3C75C}"/>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03545440-87E3-4F19-0C6B-83C9CA25928B}"/>
              </a:ext>
            </a:extLst>
          </p:cNvPr>
          <p:cNvPicPr>
            <a:picLocks noChangeAspect="1"/>
          </p:cNvPicPr>
          <p:nvPr/>
        </p:nvPicPr>
        <p:blipFill>
          <a:blip r:embed="rId2"/>
          <a:stretch>
            <a:fillRect/>
          </a:stretch>
        </p:blipFill>
        <p:spPr>
          <a:xfrm>
            <a:off x="1433945" y="3847430"/>
            <a:ext cx="8123815" cy="1937447"/>
          </a:xfrm>
          <a:prstGeom prst="rect">
            <a:avLst/>
          </a:prstGeom>
        </p:spPr>
      </p:pic>
    </p:spTree>
    <p:extLst>
      <p:ext uri="{BB962C8B-B14F-4D97-AF65-F5344CB8AC3E}">
        <p14:creationId xmlns:p14="http://schemas.microsoft.com/office/powerpoint/2010/main" val="16927895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52454-8037-C779-B902-E8D87C8D8845}"/>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F7EF6A9B-9F3C-5FD2-FBA4-79E1217ED32A}"/>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A93F4482-1D33-9197-12CB-B7190728769D}"/>
              </a:ext>
            </a:extLst>
          </p:cNvPr>
          <p:cNvSpPr txBox="1"/>
          <p:nvPr/>
        </p:nvSpPr>
        <p:spPr>
          <a:xfrm>
            <a:off x="1097279" y="1845719"/>
            <a:ext cx="10873047" cy="4340335"/>
          </a:xfrm>
          <a:prstGeom prst="rect">
            <a:avLst/>
          </a:prstGeom>
          <a:noFill/>
          <a:ln>
            <a:noFill/>
          </a:ln>
        </p:spPr>
        <p:txBody>
          <a:bodyPr lIns="0" rIns="0">
            <a:normAutofit/>
          </a:bodyPr>
          <a:lstStyle/>
          <a:p>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spc="-1" baseline="30000"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5E5B5AB6-68AE-08DB-2D1D-FE7943AE2656}"/>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56</a:t>
            </a:fld>
            <a:endParaRPr lang="en-IN" sz="1050" b="0" strike="noStrike" spc="-1">
              <a:latin typeface="Times New Roman"/>
            </a:endParaRPr>
          </a:p>
        </p:txBody>
      </p:sp>
      <p:sp>
        <p:nvSpPr>
          <p:cNvPr id="160" name="TextShape 4">
            <a:extLst>
              <a:ext uri="{FF2B5EF4-FFF2-40B4-BE49-F238E27FC236}">
                <a16:creationId xmlns:a16="http://schemas.microsoft.com/office/drawing/2014/main" id="{A08AEFF2-4BC2-DAB9-A242-80C83912F249}"/>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6" name="Picture 5">
            <a:extLst>
              <a:ext uri="{FF2B5EF4-FFF2-40B4-BE49-F238E27FC236}">
                <a16:creationId xmlns:a16="http://schemas.microsoft.com/office/drawing/2014/main" id="{C6E294A3-577D-A4AB-71CA-C5E191726B45}"/>
              </a:ext>
            </a:extLst>
          </p:cNvPr>
          <p:cNvPicPr>
            <a:picLocks noChangeAspect="1"/>
          </p:cNvPicPr>
          <p:nvPr/>
        </p:nvPicPr>
        <p:blipFill>
          <a:blip r:embed="rId2"/>
          <a:stretch>
            <a:fillRect/>
          </a:stretch>
        </p:blipFill>
        <p:spPr>
          <a:xfrm>
            <a:off x="1352057" y="1837870"/>
            <a:ext cx="8000684" cy="4340335"/>
          </a:xfrm>
          <a:prstGeom prst="rect">
            <a:avLst/>
          </a:prstGeom>
        </p:spPr>
      </p:pic>
    </p:spTree>
    <p:extLst>
      <p:ext uri="{BB962C8B-B14F-4D97-AF65-F5344CB8AC3E}">
        <p14:creationId xmlns:p14="http://schemas.microsoft.com/office/powerpoint/2010/main" val="21940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47D71-2F8F-AD78-4B07-C9B03F35B3E9}"/>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418733BE-1B23-09A1-9A1E-B9DF889FEAC1}"/>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03131113-CBDA-D412-800A-E9F2E68204D6}"/>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Closure Set of Functional Dependencies</a:t>
            </a:r>
          </a:p>
          <a:p>
            <a:pPr lvl="1"/>
            <a:r>
              <a:rPr lang="en-US" sz="2000" b="1" spc="-1" dirty="0">
                <a:latin typeface="Calibri" panose="020F0502020204030204" pitchFamily="34" charset="0"/>
                <a:ea typeface="Calibri" panose="020F0502020204030204" pitchFamily="34" charset="0"/>
                <a:cs typeface="Calibri" panose="020F0502020204030204" pitchFamily="34" charset="0"/>
              </a:rPr>
              <a:t>Decomposition rule conclusion:</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The Decomposition Rule states that if α→β∪γ, then α→β and α→γ hold.</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This rule allows you to break down a complex functional dependency (involving a union of attributes) into simpler functional dependencies.</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In relational database design, this rule helps to simplify and normalize the functional dependencies, making the schema easier to analyze and maintain.</a:t>
            </a:r>
          </a:p>
        </p:txBody>
      </p:sp>
      <p:sp>
        <p:nvSpPr>
          <p:cNvPr id="159" name="TextShape 3">
            <a:extLst>
              <a:ext uri="{FF2B5EF4-FFF2-40B4-BE49-F238E27FC236}">
                <a16:creationId xmlns:a16="http://schemas.microsoft.com/office/drawing/2014/main" id="{D7C02733-FC8A-8687-472B-6BA9F0479512}"/>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57</a:t>
            </a:fld>
            <a:endParaRPr lang="en-IN" sz="1050" b="0" strike="noStrike" spc="-1">
              <a:latin typeface="Times New Roman"/>
            </a:endParaRPr>
          </a:p>
        </p:txBody>
      </p:sp>
      <p:sp>
        <p:nvSpPr>
          <p:cNvPr id="160" name="TextShape 4">
            <a:extLst>
              <a:ext uri="{FF2B5EF4-FFF2-40B4-BE49-F238E27FC236}">
                <a16:creationId xmlns:a16="http://schemas.microsoft.com/office/drawing/2014/main" id="{480970E6-F77F-D42E-B77F-E4B7CC7169AF}"/>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3727154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D7AE2-0261-03EE-CA12-5A6491318C26}"/>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69DCB0AF-9FCB-B2B1-3598-8B68C30BB0C5}"/>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73B7B394-69AB-9988-3C90-609B9BF473BB}"/>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Despite the Armstrong’s rule being sound and complete, it is tiresome to use them directly for the computation of F+. To simplify this, we have additional 3 rules,</a:t>
            </a:r>
          </a:p>
          <a:p>
            <a:pPr lvl="2"/>
            <a:r>
              <a:rPr lang="en-US" sz="2000" b="1" spc="-1" dirty="0">
                <a:latin typeface="Calibri" panose="020F0502020204030204" pitchFamily="34" charset="0"/>
                <a:ea typeface="Calibri" panose="020F0502020204030204" pitchFamily="34" charset="0"/>
                <a:cs typeface="Calibri" panose="020F0502020204030204" pitchFamily="34" charset="0"/>
              </a:rPr>
              <a:t>4. </a:t>
            </a:r>
            <a:r>
              <a:rPr lang="en-US" sz="2000" b="1" spc="-1" dirty="0" err="1">
                <a:latin typeface="Calibri" panose="020F0502020204030204" pitchFamily="34" charset="0"/>
                <a:ea typeface="Calibri" panose="020F0502020204030204" pitchFamily="34" charset="0"/>
                <a:cs typeface="Calibri" panose="020F0502020204030204" pitchFamily="34" charset="0"/>
              </a:rPr>
              <a:t>Pseudotransitivity</a:t>
            </a:r>
            <a:r>
              <a:rPr lang="en-US" sz="2000" b="1" spc="-1" dirty="0">
                <a:latin typeface="Calibri" panose="020F0502020204030204" pitchFamily="34" charset="0"/>
                <a:ea typeface="Calibri" panose="020F0502020204030204" pitchFamily="34" charset="0"/>
                <a:cs typeface="Calibri" panose="020F0502020204030204" pitchFamily="34" charset="0"/>
              </a:rPr>
              <a:t> rule </a:t>
            </a:r>
            <a:r>
              <a:rPr lang="en-US" sz="2000" spc="-1" dirty="0">
                <a:latin typeface="Calibri" panose="020F0502020204030204" pitchFamily="34" charset="0"/>
                <a:ea typeface="Calibri" panose="020F0502020204030204" pitchFamily="34" charset="0"/>
                <a:cs typeface="Calibri" panose="020F0502020204030204" pitchFamily="34" charset="0"/>
              </a:rPr>
              <a:t>– If α→β holds and γβ →</a:t>
            </a:r>
            <a:r>
              <a:rPr lang="el-GR" sz="2000" b="0" i="0" dirty="0">
                <a:solidFill>
                  <a:srgbClr val="1F1F1F"/>
                </a:solidFill>
                <a:effectLst/>
                <a:latin typeface="Google Sans"/>
              </a:rPr>
              <a:t>δ</a:t>
            </a:r>
            <a:r>
              <a:rPr lang="en-US" sz="2000" spc="-1" dirty="0">
                <a:latin typeface="Calibri" panose="020F0502020204030204" pitchFamily="34" charset="0"/>
                <a:ea typeface="Calibri" panose="020F0502020204030204" pitchFamily="34" charset="0"/>
                <a:cs typeface="Calibri" panose="020F0502020204030204" pitchFamily="34" charset="0"/>
              </a:rPr>
              <a:t> holds, then αγ → </a:t>
            </a:r>
            <a:r>
              <a:rPr lang="el-GR" sz="2000" b="0" i="0" dirty="0">
                <a:solidFill>
                  <a:srgbClr val="1F1F1F"/>
                </a:solidFill>
                <a:effectLst/>
                <a:latin typeface="Google Sans"/>
              </a:rPr>
              <a:t>δ</a:t>
            </a:r>
            <a:r>
              <a:rPr lang="en-IN" sz="2000" b="0" i="0" dirty="0">
                <a:solidFill>
                  <a:srgbClr val="1F1F1F"/>
                </a:solidFill>
                <a:effectLst/>
                <a:latin typeface="Google Sans"/>
              </a:rPr>
              <a:t> holds.</a:t>
            </a:r>
          </a:p>
          <a:p>
            <a:pPr marL="342900"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In simpler terms, </a:t>
            </a:r>
            <a:r>
              <a:rPr lang="en-US" sz="2000" spc="-1" dirty="0" err="1">
                <a:latin typeface="Calibri" panose="020F0502020204030204" pitchFamily="34" charset="0"/>
                <a:ea typeface="Calibri" panose="020F0502020204030204" pitchFamily="34" charset="0"/>
                <a:cs typeface="Calibri" panose="020F0502020204030204" pitchFamily="34" charset="0"/>
              </a:rPr>
              <a:t>Pseudotransitivity</a:t>
            </a:r>
            <a:r>
              <a:rPr lang="en-US" sz="2000" spc="-1" dirty="0">
                <a:latin typeface="Calibri" panose="020F0502020204030204" pitchFamily="34" charset="0"/>
                <a:ea typeface="Calibri" panose="020F0502020204030204" pitchFamily="34" charset="0"/>
                <a:cs typeface="Calibri" panose="020F0502020204030204" pitchFamily="34" charset="0"/>
              </a:rPr>
              <a:t> says that if:</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α determines β,</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β∪γ determines δ,</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Then, α∪γ determines δ.</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This rule helps us to extend the functional dependencies from one set of attributes to a larger set, essentially "adding" new attributes to a functional dependency and still maintaining the determination relationship.</a:t>
            </a:r>
          </a:p>
          <a:p>
            <a:pPr marL="342900" indent="-342900">
              <a:buFont typeface="Arial" panose="020B0604020202020204" pitchFamily="34" charset="0"/>
              <a:buChar char="•"/>
            </a:pPr>
            <a:endParaRPr lang="en-US" sz="2000" spc="-1" baseline="30000" dirty="0">
              <a:latin typeface="Calibri" panose="020F0502020204030204" pitchFamily="34" charset="0"/>
              <a:ea typeface="Calibri" panose="020F0502020204030204" pitchFamily="34" charset="0"/>
              <a:cs typeface="Calibri" panose="020F0502020204030204" pitchFamily="34" charset="0"/>
            </a:endParaRPr>
          </a:p>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B3C03858-7628-10E1-D70F-BEC618B2E8E9}"/>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58</a:t>
            </a:fld>
            <a:endParaRPr lang="en-IN" sz="1050" b="0" strike="noStrike" spc="-1">
              <a:latin typeface="Times New Roman"/>
            </a:endParaRPr>
          </a:p>
        </p:txBody>
      </p:sp>
      <p:sp>
        <p:nvSpPr>
          <p:cNvPr id="160" name="TextShape 4">
            <a:extLst>
              <a:ext uri="{FF2B5EF4-FFF2-40B4-BE49-F238E27FC236}">
                <a16:creationId xmlns:a16="http://schemas.microsoft.com/office/drawing/2014/main" id="{BF3DC19D-56F1-155B-F90E-0803A53B2C35}"/>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400367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23DC1-BEF8-2876-8747-F64381CC02C5}"/>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0C45D839-FDBD-8ED2-3F02-A86C7637963A}"/>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D95051CA-0343-F2C4-1095-C6D199E679EB}"/>
              </a:ext>
            </a:extLst>
          </p:cNvPr>
          <p:cNvSpPr txBox="1"/>
          <p:nvPr/>
        </p:nvSpPr>
        <p:spPr>
          <a:xfrm>
            <a:off x="1097279" y="1845719"/>
            <a:ext cx="10873047" cy="4340335"/>
          </a:xfrm>
          <a:prstGeom prst="rect">
            <a:avLst/>
          </a:prstGeom>
          <a:noFill/>
          <a:ln>
            <a:noFill/>
          </a:ln>
        </p:spPr>
        <p:txBody>
          <a:bodyPr lIns="0" rIns="0">
            <a:normAutofit/>
          </a:bodyPr>
          <a:lstStyle/>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1810EABF-071C-718C-A56D-142ED95E30C6}"/>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59</a:t>
            </a:fld>
            <a:endParaRPr lang="en-IN" sz="1050" b="0" strike="noStrike" spc="-1">
              <a:latin typeface="Times New Roman"/>
            </a:endParaRPr>
          </a:p>
        </p:txBody>
      </p:sp>
      <p:sp>
        <p:nvSpPr>
          <p:cNvPr id="160" name="TextShape 4">
            <a:extLst>
              <a:ext uri="{FF2B5EF4-FFF2-40B4-BE49-F238E27FC236}">
                <a16:creationId xmlns:a16="http://schemas.microsoft.com/office/drawing/2014/main" id="{8CC73A77-ABD5-7D91-E6A5-EDAD9C361608}"/>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4" name="Picture 3">
            <a:extLst>
              <a:ext uri="{FF2B5EF4-FFF2-40B4-BE49-F238E27FC236}">
                <a16:creationId xmlns:a16="http://schemas.microsoft.com/office/drawing/2014/main" id="{4F49B74F-D64C-69E4-A049-12C99448BAD1}"/>
              </a:ext>
            </a:extLst>
          </p:cNvPr>
          <p:cNvPicPr>
            <a:picLocks noChangeAspect="1"/>
          </p:cNvPicPr>
          <p:nvPr/>
        </p:nvPicPr>
        <p:blipFill>
          <a:blip r:embed="rId2"/>
          <a:stretch>
            <a:fillRect/>
          </a:stretch>
        </p:blipFill>
        <p:spPr>
          <a:xfrm>
            <a:off x="1170709" y="1969574"/>
            <a:ext cx="8531251" cy="3495917"/>
          </a:xfrm>
          <a:prstGeom prst="rect">
            <a:avLst/>
          </a:prstGeom>
        </p:spPr>
      </p:pic>
    </p:spTree>
    <p:extLst>
      <p:ext uri="{BB962C8B-B14F-4D97-AF65-F5344CB8AC3E}">
        <p14:creationId xmlns:p14="http://schemas.microsoft.com/office/powerpoint/2010/main" val="1092564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6FDB7-E9A3-7504-6A7E-C09AF7FC8CD9}"/>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68622D0B-A5D7-E8CB-CA1C-B7329AF7FE89}"/>
              </a:ext>
            </a:extLst>
          </p:cNvPr>
          <p:cNvSpPr txBox="1"/>
          <p:nvPr/>
        </p:nvSpPr>
        <p:spPr>
          <a:xfrm>
            <a:off x="1097280" y="869830"/>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DATABASE DESIGN: Informal Design Guidelines for Relation Schemas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B60A4103-A2F2-5E61-1E83-489D53F6C114}"/>
              </a:ext>
            </a:extLst>
          </p:cNvPr>
          <p:cNvSpPr txBox="1"/>
          <p:nvPr/>
        </p:nvSpPr>
        <p:spPr>
          <a:xfrm>
            <a:off x="1097280" y="1845720"/>
            <a:ext cx="10058040" cy="4023000"/>
          </a:xfrm>
          <a:prstGeom prst="rect">
            <a:avLst/>
          </a:prstGeom>
          <a:noFill/>
          <a:ln>
            <a:noFill/>
          </a:ln>
        </p:spPr>
        <p:txBody>
          <a:bodyPr lIns="0" rIns="0">
            <a:normAutofit/>
          </a:bodyPr>
          <a:lstStyle/>
          <a:p>
            <a:pPr marL="457200" indent="-457200" algn="l">
              <a:buFont typeface="+mj-lt"/>
              <a:buAutoNum type="arabicPeriod"/>
            </a:pPr>
            <a:r>
              <a:rPr lang="en-US" sz="2600" b="1" u="sng" strike="noStrike" spc="-1" dirty="0">
                <a:latin typeface="Calibri" panose="020F0502020204030204" pitchFamily="34" charset="0"/>
                <a:ea typeface="Calibri" panose="020F0502020204030204" pitchFamily="34" charset="0"/>
                <a:cs typeface="Calibri" panose="020F0502020204030204" pitchFamily="34" charset="0"/>
              </a:rPr>
              <a:t>Informal Design Guidelines for Relational Databases</a:t>
            </a:r>
          </a:p>
          <a:p>
            <a:pPr lvl="1"/>
            <a:r>
              <a:rPr lang="en-US" sz="2000" b="1" strike="noStrike" spc="-1" dirty="0">
                <a:latin typeface="Calibri" panose="020F0502020204030204" pitchFamily="34" charset="0"/>
                <a:ea typeface="Calibri" panose="020F0502020204030204" pitchFamily="34" charset="0"/>
                <a:cs typeface="Calibri" panose="020F0502020204030204" pitchFamily="34" charset="0"/>
              </a:rPr>
              <a:t>1.2 Redundant Information in Tuples and Update Anomalies</a:t>
            </a:r>
          </a:p>
          <a:p>
            <a:pPr marL="800100" lvl="1" indent="-342900">
              <a:lnSpc>
                <a:spcPct val="150000"/>
              </a:lnSpc>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Mixing attributes of multiple entities may cause problems</a:t>
            </a:r>
          </a:p>
          <a:p>
            <a:pPr marL="800100" lvl="1" indent="-342900">
              <a:lnSpc>
                <a:spcPct val="150000"/>
              </a:lnSpc>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Information is stored redundantly wasting storage</a:t>
            </a:r>
          </a:p>
          <a:p>
            <a:pPr marL="800100" lvl="1" indent="-342900">
              <a:lnSpc>
                <a:spcPct val="150000"/>
              </a:lnSpc>
              <a:buFont typeface="Arial" panose="020B0604020202020204" pitchFamily="34" charset="0"/>
              <a:buChar char="•"/>
            </a:pPr>
            <a:r>
              <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Problems with </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update anomalies</a:t>
            </a:r>
          </a:p>
          <a:p>
            <a:pPr marL="1257300" lvl="2" indent="-342900">
              <a:lnSpc>
                <a:spcPct val="150000"/>
              </a:lnSpc>
              <a:buFont typeface="Arial" panose="020B0604020202020204" pitchFamily="34" charset="0"/>
              <a:buChar char="•"/>
            </a:pPr>
            <a:r>
              <a:rPr lang="fr-FR"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Insertion</a:t>
            </a:r>
            <a:r>
              <a:rPr lang="fr-FR"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 anomalies</a:t>
            </a:r>
          </a:p>
          <a:p>
            <a:pPr marL="1257300" lvl="2" indent="-342900">
              <a:lnSpc>
                <a:spcPct val="150000"/>
              </a:lnSpc>
              <a:buFont typeface="Arial" panose="020B0604020202020204" pitchFamily="34" charset="0"/>
              <a:buChar char="•"/>
            </a:pPr>
            <a:r>
              <a:rPr lang="fr-FR" sz="2000" spc="-1" dirty="0" err="1">
                <a:solidFill>
                  <a:srgbClr val="FF0000"/>
                </a:solidFill>
                <a:latin typeface="Calibri" panose="020F0502020204030204" pitchFamily="34" charset="0"/>
                <a:ea typeface="Calibri" panose="020F0502020204030204" pitchFamily="34" charset="0"/>
                <a:cs typeface="Calibri" panose="020F0502020204030204" pitchFamily="34" charset="0"/>
              </a:rPr>
              <a:t>Deletion</a:t>
            </a:r>
            <a:r>
              <a:rPr lang="fr-FR"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 anomalies</a:t>
            </a:r>
          </a:p>
          <a:p>
            <a:pPr marL="1257300" lvl="2" indent="-342900">
              <a:lnSpc>
                <a:spcPct val="150000"/>
              </a:lnSpc>
              <a:buFont typeface="Arial" panose="020B0604020202020204" pitchFamily="34" charset="0"/>
              <a:buChar char="•"/>
            </a:pPr>
            <a:r>
              <a:rPr lang="fr-FR"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Modification</a:t>
            </a:r>
            <a:r>
              <a:rPr lang="fr-FR" sz="2000" spc="-1" dirty="0">
                <a:solidFill>
                  <a:srgbClr val="404040"/>
                </a:solidFill>
                <a:latin typeface="Calibri" panose="020F0502020204030204" pitchFamily="34" charset="0"/>
                <a:ea typeface="Calibri" panose="020F0502020204030204" pitchFamily="34" charset="0"/>
                <a:cs typeface="Calibri" panose="020F0502020204030204" pitchFamily="34" charset="0"/>
              </a:rPr>
              <a:t> anomalies</a:t>
            </a:r>
            <a:endPar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800100" lvl="1" indent="-342900">
              <a:lnSpc>
                <a:spcPct val="150000"/>
              </a:lnSpc>
              <a:buFont typeface="Arial" panose="020B0604020202020204" pitchFamily="34" charset="0"/>
              <a:buChar char="•"/>
            </a:pPr>
            <a:endPar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lvl="1"/>
            <a:endPar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endPar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29FE8BFB-88A2-4DEF-2F38-486F883806C7}"/>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6</a:t>
            </a:fld>
            <a:endParaRPr lang="en-IN" sz="1050" b="0" strike="noStrike" spc="-1">
              <a:latin typeface="Times New Roman"/>
            </a:endParaRPr>
          </a:p>
        </p:txBody>
      </p:sp>
      <p:sp>
        <p:nvSpPr>
          <p:cNvPr id="160" name="TextShape 4">
            <a:extLst>
              <a:ext uri="{FF2B5EF4-FFF2-40B4-BE49-F238E27FC236}">
                <a16:creationId xmlns:a16="http://schemas.microsoft.com/office/drawing/2014/main" id="{4C099E3C-E82A-89FB-AE71-0F8D2E66FB58}"/>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27826163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DF3B0-4DB2-44A1-3BFD-D283B03A3D07}"/>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74AC51D4-DAE0-82D3-BA21-77B9065883CB}"/>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70C95599-6F74-CFB0-EDBC-9AAA9307E425}"/>
              </a:ext>
            </a:extLst>
          </p:cNvPr>
          <p:cNvSpPr txBox="1"/>
          <p:nvPr/>
        </p:nvSpPr>
        <p:spPr>
          <a:xfrm>
            <a:off x="1097279" y="1845719"/>
            <a:ext cx="10873047" cy="4340335"/>
          </a:xfrm>
          <a:prstGeom prst="rect">
            <a:avLst/>
          </a:prstGeom>
          <a:noFill/>
          <a:ln>
            <a:noFill/>
          </a:ln>
        </p:spPr>
        <p:txBody>
          <a:bodyPr lIns="0" rIns="0">
            <a:normAutofit/>
          </a:bodyPr>
          <a:lstStyle/>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7400D088-8BFD-3BFD-F3AD-44BBD7D47118}"/>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60</a:t>
            </a:fld>
            <a:endParaRPr lang="en-IN" sz="1050" b="0" strike="noStrike" spc="-1">
              <a:latin typeface="Times New Roman"/>
            </a:endParaRPr>
          </a:p>
        </p:txBody>
      </p:sp>
      <p:sp>
        <p:nvSpPr>
          <p:cNvPr id="160" name="TextShape 4">
            <a:extLst>
              <a:ext uri="{FF2B5EF4-FFF2-40B4-BE49-F238E27FC236}">
                <a16:creationId xmlns:a16="http://schemas.microsoft.com/office/drawing/2014/main" id="{EF869786-A435-2F1A-84E2-15AB3EF944AE}"/>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2F55B1E3-1980-3972-CA7B-8FC447F2A53B}"/>
              </a:ext>
            </a:extLst>
          </p:cNvPr>
          <p:cNvPicPr>
            <a:picLocks noChangeAspect="1"/>
          </p:cNvPicPr>
          <p:nvPr/>
        </p:nvPicPr>
        <p:blipFill>
          <a:blip r:embed="rId2"/>
          <a:stretch>
            <a:fillRect/>
          </a:stretch>
        </p:blipFill>
        <p:spPr>
          <a:xfrm>
            <a:off x="962890" y="1812305"/>
            <a:ext cx="8054988" cy="4373749"/>
          </a:xfrm>
          <a:prstGeom prst="rect">
            <a:avLst/>
          </a:prstGeom>
        </p:spPr>
      </p:pic>
    </p:spTree>
    <p:extLst>
      <p:ext uri="{BB962C8B-B14F-4D97-AF65-F5344CB8AC3E}">
        <p14:creationId xmlns:p14="http://schemas.microsoft.com/office/powerpoint/2010/main" val="16153834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25A8E-3E82-D969-73F6-00499DD43714}"/>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703A0BA0-BE0F-33BF-1CFF-6E9C72F31236}"/>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D0E93261-8F7B-A954-BACF-35B5B8B6BE0D}"/>
              </a:ext>
            </a:extLst>
          </p:cNvPr>
          <p:cNvSpPr txBox="1"/>
          <p:nvPr/>
        </p:nvSpPr>
        <p:spPr>
          <a:xfrm>
            <a:off x="1097279" y="1845719"/>
            <a:ext cx="10873047" cy="4340335"/>
          </a:xfrm>
          <a:prstGeom prst="rect">
            <a:avLst/>
          </a:prstGeom>
          <a:noFill/>
          <a:ln>
            <a:noFill/>
          </a:ln>
        </p:spPr>
        <p:txBody>
          <a:bodyPr lIns="0" rIns="0">
            <a:normAutofit/>
          </a:bodyPr>
          <a:lstStyle/>
          <a:p>
            <a:pPr lvl="2"/>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0F6255A1-0794-B09C-AA97-9962A415F0F0}"/>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61</a:t>
            </a:fld>
            <a:endParaRPr lang="en-IN" sz="1050" b="0" strike="noStrike" spc="-1">
              <a:latin typeface="Times New Roman"/>
            </a:endParaRPr>
          </a:p>
        </p:txBody>
      </p:sp>
      <p:sp>
        <p:nvSpPr>
          <p:cNvPr id="160" name="TextShape 4">
            <a:extLst>
              <a:ext uri="{FF2B5EF4-FFF2-40B4-BE49-F238E27FC236}">
                <a16:creationId xmlns:a16="http://schemas.microsoft.com/office/drawing/2014/main" id="{33F27901-F53D-A5EC-3E09-855F59F84B8C}"/>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
        <p:nvSpPr>
          <p:cNvPr id="4" name="TextBox 3">
            <a:extLst>
              <a:ext uri="{FF2B5EF4-FFF2-40B4-BE49-F238E27FC236}">
                <a16:creationId xmlns:a16="http://schemas.microsoft.com/office/drawing/2014/main" id="{389C59C9-FEB0-0D54-CE9F-EDB10A39D606}"/>
              </a:ext>
            </a:extLst>
          </p:cNvPr>
          <p:cNvSpPr txBox="1"/>
          <p:nvPr/>
        </p:nvSpPr>
        <p:spPr>
          <a:xfrm>
            <a:off x="928254" y="1922127"/>
            <a:ext cx="10283945" cy="2862322"/>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rgbClr val="1F1F1F"/>
                </a:solidFill>
                <a:effectLst/>
                <a:latin typeface="Google Sans"/>
              </a:rPr>
              <a:t>Let us apply our rules to the example of schema R = (A, B, C, G, H, I) and the set F of functional dependencies {A → B, A → C, CG → H, CG → I , B → H}.</a:t>
            </a:r>
          </a:p>
          <a:p>
            <a:pPr marL="342900" indent="-342900">
              <a:buFont typeface="Arial" panose="020B0604020202020204" pitchFamily="34" charset="0"/>
              <a:buChar char="•"/>
            </a:pPr>
            <a:r>
              <a:rPr lang="en-US" sz="2000" dirty="0">
                <a:solidFill>
                  <a:srgbClr val="1F1F1F"/>
                </a:solidFill>
                <a:latin typeface="Google Sans"/>
              </a:rPr>
              <a:t>S</a:t>
            </a:r>
            <a:r>
              <a:rPr lang="en-US" sz="2000" b="0" i="0" dirty="0">
                <a:solidFill>
                  <a:srgbClr val="1F1F1F"/>
                </a:solidFill>
                <a:effectLst/>
                <a:latin typeface="Google Sans"/>
              </a:rPr>
              <a:t>everal members of F+ here:</a:t>
            </a:r>
          </a:p>
          <a:p>
            <a:pPr marL="800100" lvl="1" indent="-342900">
              <a:buFont typeface="Arial" panose="020B0604020202020204" pitchFamily="34" charset="0"/>
              <a:buChar char="•"/>
            </a:pPr>
            <a:r>
              <a:rPr lang="en-IN" sz="2000" b="0" i="0" dirty="0">
                <a:solidFill>
                  <a:srgbClr val="1F1F1F"/>
                </a:solidFill>
                <a:effectLst/>
                <a:latin typeface="Google Sans"/>
              </a:rPr>
              <a:t>A → H. </a:t>
            </a:r>
            <a:r>
              <a:rPr lang="en-US" sz="2000" b="0" i="0" dirty="0">
                <a:solidFill>
                  <a:srgbClr val="1F1F1F"/>
                </a:solidFill>
                <a:effectLst/>
                <a:latin typeface="Google Sans"/>
              </a:rPr>
              <a:t>Since A → B and B → H hold, we apply the </a:t>
            </a:r>
            <a:r>
              <a:rPr lang="en-US" sz="2000" b="1" i="1" dirty="0">
                <a:solidFill>
                  <a:srgbClr val="1F1F1F"/>
                </a:solidFill>
                <a:effectLst/>
                <a:latin typeface="Google Sans"/>
              </a:rPr>
              <a:t>transitivity rule</a:t>
            </a:r>
            <a:r>
              <a:rPr lang="en-US" sz="2000" b="0" i="0" dirty="0">
                <a:solidFill>
                  <a:srgbClr val="1F1F1F"/>
                </a:solidFill>
                <a:effectLst/>
                <a:latin typeface="Google Sans"/>
              </a:rPr>
              <a:t>.</a:t>
            </a:r>
            <a:endParaRPr lang="en-IN" sz="2000" b="0" i="0" dirty="0">
              <a:solidFill>
                <a:srgbClr val="1F1F1F"/>
              </a:solidFill>
              <a:effectLst/>
              <a:latin typeface="Google Sans"/>
            </a:endParaRPr>
          </a:p>
          <a:p>
            <a:pPr marL="800100" lvl="1" indent="-342900">
              <a:buFont typeface="Arial" panose="020B0604020202020204" pitchFamily="34" charset="0"/>
              <a:buChar char="•"/>
            </a:pPr>
            <a:r>
              <a:rPr lang="en-IN" sz="2000" b="0" i="0" dirty="0">
                <a:solidFill>
                  <a:srgbClr val="1F1F1F"/>
                </a:solidFill>
                <a:effectLst/>
                <a:latin typeface="Google Sans"/>
              </a:rPr>
              <a:t>CG → HI. </a:t>
            </a:r>
            <a:r>
              <a:rPr lang="en-US" sz="2000" b="0" i="0" dirty="0">
                <a:solidFill>
                  <a:srgbClr val="1F1F1F"/>
                </a:solidFill>
                <a:effectLst/>
                <a:latin typeface="Google Sans"/>
              </a:rPr>
              <a:t>Since CG → H and CG → I, the </a:t>
            </a:r>
            <a:r>
              <a:rPr lang="en-US" sz="2000" b="1" i="1" dirty="0">
                <a:solidFill>
                  <a:srgbClr val="1F1F1F"/>
                </a:solidFill>
                <a:effectLst/>
                <a:latin typeface="Google Sans"/>
              </a:rPr>
              <a:t>union rule</a:t>
            </a:r>
            <a:r>
              <a:rPr lang="en-US" sz="2000" b="0" i="0" dirty="0">
                <a:solidFill>
                  <a:srgbClr val="1F1F1F"/>
                </a:solidFill>
                <a:effectLst/>
                <a:latin typeface="Google Sans"/>
              </a:rPr>
              <a:t> implies that CG → HI.</a:t>
            </a:r>
          </a:p>
          <a:p>
            <a:pPr marL="800100" lvl="1" indent="-342900">
              <a:buFont typeface="Arial" panose="020B0604020202020204" pitchFamily="34" charset="0"/>
              <a:buChar char="•"/>
            </a:pPr>
            <a:r>
              <a:rPr lang="en-US" sz="2000" b="0" i="0" dirty="0">
                <a:solidFill>
                  <a:srgbClr val="1F1F1F"/>
                </a:solidFill>
                <a:effectLst/>
                <a:latin typeface="Google Sans"/>
              </a:rPr>
              <a:t>AG → I. Since A → C and CG → I, the </a:t>
            </a:r>
            <a:r>
              <a:rPr lang="en-US" sz="2000" b="1" i="1" dirty="0">
                <a:solidFill>
                  <a:srgbClr val="1F1F1F"/>
                </a:solidFill>
                <a:effectLst/>
                <a:latin typeface="Google Sans"/>
              </a:rPr>
              <a:t>pseudo-transitivity</a:t>
            </a:r>
            <a:r>
              <a:rPr lang="en-US" sz="2000" b="0" i="0" dirty="0">
                <a:solidFill>
                  <a:srgbClr val="1F1F1F"/>
                </a:solidFill>
                <a:effectLst/>
                <a:latin typeface="Google Sans"/>
              </a:rPr>
              <a:t> rule implies that AG → I holds.</a:t>
            </a:r>
          </a:p>
          <a:p>
            <a:pPr marL="800100" lvl="1" indent="-342900">
              <a:buFont typeface="Arial" panose="020B0604020202020204" pitchFamily="34" charset="0"/>
              <a:buChar char="•"/>
            </a:pPr>
            <a:r>
              <a:rPr lang="en-US" sz="2000" b="0" i="0" dirty="0">
                <a:solidFill>
                  <a:srgbClr val="1F1F1F"/>
                </a:solidFill>
                <a:effectLst/>
                <a:latin typeface="Google Sans"/>
              </a:rPr>
              <a:t>Another way of finding that AG → I holds is as follows: We use the augmentation rule on A → C to infer AG → CG.</a:t>
            </a:r>
          </a:p>
          <a:p>
            <a:pPr marL="800100" lvl="1" indent="-342900">
              <a:buFont typeface="Arial" panose="020B0604020202020204" pitchFamily="34" charset="0"/>
              <a:buChar char="•"/>
            </a:pPr>
            <a:r>
              <a:rPr lang="en-US" sz="2000" b="0" i="0" dirty="0">
                <a:solidFill>
                  <a:srgbClr val="1F1F1F"/>
                </a:solidFill>
                <a:effectLst/>
                <a:latin typeface="Google Sans"/>
              </a:rPr>
              <a:t>Applying the transitivity rule to this dependency and CG → I, we infer AG → I.</a:t>
            </a:r>
          </a:p>
        </p:txBody>
      </p:sp>
    </p:spTree>
    <p:extLst>
      <p:ext uri="{BB962C8B-B14F-4D97-AF65-F5344CB8AC3E}">
        <p14:creationId xmlns:p14="http://schemas.microsoft.com/office/powerpoint/2010/main" val="42637545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13B38-6E1D-0F77-EF83-71B451DBBFB4}"/>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86E48923-2B0D-DE47-6A6A-05A71524706A}"/>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2D6D3264-4672-D31A-5D74-3A6F8289B23E}"/>
              </a:ext>
            </a:extLst>
          </p:cNvPr>
          <p:cNvSpPr txBox="1"/>
          <p:nvPr/>
        </p:nvSpPr>
        <p:spPr>
          <a:xfrm>
            <a:off x="1097279" y="1845719"/>
            <a:ext cx="10873047" cy="4340335"/>
          </a:xfrm>
          <a:prstGeom prst="rect">
            <a:avLst/>
          </a:prstGeom>
          <a:noFill/>
          <a:ln>
            <a:noFill/>
          </a:ln>
        </p:spPr>
        <p:txBody>
          <a:bodyPr lIns="0" rIns="0">
            <a:normAutofit/>
          </a:bodyPr>
          <a:lstStyle/>
          <a:p>
            <a:pPr marL="800100" lvl="1"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Closure of Attribute Sets – FDs w.r.to SUPER KEYS</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An attribute B is functionally determined by α if α → B.</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How to test whether a set α is a super key ?</a:t>
            </a:r>
          </a:p>
          <a:p>
            <a:pPr marL="800100" lvl="1"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Approach I</a:t>
            </a:r>
            <a:r>
              <a:rPr lang="en-US" sz="2000" spc="-1" dirty="0">
                <a:latin typeface="Calibri" panose="020F0502020204030204" pitchFamily="34" charset="0"/>
                <a:ea typeface="Calibri" panose="020F0502020204030204" pitchFamily="34" charset="0"/>
                <a:cs typeface="Calibri" panose="020F0502020204030204" pitchFamily="34" charset="0"/>
              </a:rPr>
              <a:t>: </a:t>
            </a:r>
          </a:p>
          <a:p>
            <a:pPr marL="1257300" lvl="2"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To compute F+, take all functional dependencies with α as the left-hand side(i.e., α</a:t>
            </a:r>
            <a:r>
              <a:rPr lang="en-US" sz="2000" spc="-1" baseline="30000" dirty="0">
                <a:latin typeface="Calibri" panose="020F0502020204030204" pitchFamily="34" charset="0"/>
                <a:ea typeface="Calibri" panose="020F0502020204030204" pitchFamily="34" charset="0"/>
                <a:cs typeface="Calibri" panose="020F0502020204030204" pitchFamily="34" charset="0"/>
              </a:rPr>
              <a:t>+</a:t>
            </a:r>
            <a:r>
              <a:rPr lang="en-US" sz="2000" spc="-1" dirty="0">
                <a:latin typeface="Calibri" panose="020F0502020204030204" pitchFamily="34" charset="0"/>
                <a:ea typeface="Calibri" panose="020F0502020204030204" pitchFamily="34" charset="0"/>
                <a:cs typeface="Calibri" panose="020F0502020204030204" pitchFamily="34" charset="0"/>
              </a:rPr>
              <a:t>)</a:t>
            </a:r>
            <a:r>
              <a:rPr lang="en-US" sz="2000" spc="-1" baseline="30000" dirty="0">
                <a:latin typeface="Calibri" panose="020F0502020204030204" pitchFamily="34" charset="0"/>
                <a:ea typeface="Calibri" panose="020F0502020204030204" pitchFamily="34" charset="0"/>
                <a:cs typeface="Calibri" panose="020F0502020204030204" pitchFamily="34" charset="0"/>
              </a:rPr>
              <a:t> </a:t>
            </a:r>
            <a:r>
              <a:rPr lang="en-US" sz="2000" spc="-1" dirty="0">
                <a:latin typeface="Calibri" panose="020F0502020204030204" pitchFamily="34" charset="0"/>
                <a:ea typeface="Calibri" panose="020F0502020204030204" pitchFamily="34" charset="0"/>
                <a:cs typeface="Calibri" panose="020F0502020204030204" pitchFamily="34" charset="0"/>
              </a:rPr>
              <a:t>and take the union of the right-hand sides of all such dependencies</a:t>
            </a:r>
          </a:p>
          <a:p>
            <a:pPr marL="1257300" lvl="2"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Example – Consider an Employee table and Functional Dependencies (F) defined as</a:t>
            </a:r>
          </a:p>
          <a:p>
            <a:pPr marL="1828800" lvl="3" indent="-457200">
              <a:buFont typeface="+mj-lt"/>
              <a:buAutoNum type="arabicPeriod"/>
            </a:pPr>
            <a:r>
              <a:rPr lang="en-US" sz="2000" spc="-1" dirty="0" err="1">
                <a:latin typeface="Calibri" panose="020F0502020204030204" pitchFamily="34" charset="0"/>
                <a:ea typeface="Calibri" panose="020F0502020204030204" pitchFamily="34" charset="0"/>
                <a:cs typeface="Calibri" panose="020F0502020204030204" pitchFamily="34" charset="0"/>
              </a:rPr>
              <a:t>EmpID</a:t>
            </a:r>
            <a:r>
              <a:rPr lang="en-US" sz="2000" spc="-1" dirty="0">
                <a:latin typeface="Calibri" panose="020F0502020204030204" pitchFamily="34" charset="0"/>
                <a:ea typeface="Calibri" panose="020F0502020204030204" pitchFamily="34" charset="0"/>
                <a:cs typeface="Calibri" panose="020F0502020204030204" pitchFamily="34" charset="0"/>
              </a:rPr>
              <a:t> → </a:t>
            </a:r>
            <a:r>
              <a:rPr lang="en-US" sz="2000" spc="-1" dirty="0" err="1">
                <a:latin typeface="Calibri" panose="020F0502020204030204" pitchFamily="34" charset="0"/>
                <a:ea typeface="Calibri" panose="020F0502020204030204" pitchFamily="34" charset="0"/>
                <a:cs typeface="Calibri" panose="020F0502020204030204" pitchFamily="34" charset="0"/>
              </a:rPr>
              <a:t>EmpName</a:t>
            </a:r>
            <a:r>
              <a:rPr lang="en-US" sz="2000" spc="-1" dirty="0">
                <a:latin typeface="Calibri" panose="020F0502020204030204" pitchFamily="34" charset="0"/>
                <a:ea typeface="Calibri" panose="020F0502020204030204" pitchFamily="34" charset="0"/>
                <a:cs typeface="Calibri" panose="020F0502020204030204" pitchFamily="34" charset="0"/>
              </a:rPr>
              <a:t>: </a:t>
            </a:r>
            <a:r>
              <a:rPr lang="en-US" sz="2000" spc="-1" dirty="0" err="1">
                <a:latin typeface="Calibri" panose="020F0502020204030204" pitchFamily="34" charset="0"/>
                <a:ea typeface="Calibri" panose="020F0502020204030204" pitchFamily="34" charset="0"/>
                <a:cs typeface="Calibri" panose="020F0502020204030204" pitchFamily="34" charset="0"/>
              </a:rPr>
              <a:t>EmpID</a:t>
            </a:r>
            <a:r>
              <a:rPr lang="en-US" sz="2000" spc="-1" dirty="0">
                <a:latin typeface="Calibri" panose="020F0502020204030204" pitchFamily="34" charset="0"/>
                <a:ea typeface="Calibri" panose="020F0502020204030204" pitchFamily="34" charset="0"/>
                <a:cs typeface="Calibri" panose="020F0502020204030204" pitchFamily="34" charset="0"/>
              </a:rPr>
              <a:t> determines </a:t>
            </a:r>
            <a:r>
              <a:rPr lang="en-US" sz="2000" spc="-1" dirty="0" err="1">
                <a:latin typeface="Calibri" panose="020F0502020204030204" pitchFamily="34" charset="0"/>
                <a:ea typeface="Calibri" panose="020F0502020204030204" pitchFamily="34" charset="0"/>
                <a:cs typeface="Calibri" panose="020F0502020204030204" pitchFamily="34" charset="0"/>
              </a:rPr>
              <a:t>EmpName</a:t>
            </a: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1828800" lvl="3" indent="-457200">
              <a:buFont typeface="+mj-lt"/>
              <a:buAutoNum type="arabicPeriod"/>
            </a:pPr>
            <a:r>
              <a:rPr lang="en-US" sz="2000" spc="-1" dirty="0" err="1">
                <a:latin typeface="Calibri" panose="020F0502020204030204" pitchFamily="34" charset="0"/>
                <a:ea typeface="Calibri" panose="020F0502020204030204" pitchFamily="34" charset="0"/>
                <a:cs typeface="Calibri" panose="020F0502020204030204" pitchFamily="34" charset="0"/>
              </a:rPr>
              <a:t>EmpID→Department</a:t>
            </a:r>
            <a:r>
              <a:rPr lang="en-US" sz="2000" spc="-1" dirty="0">
                <a:latin typeface="Calibri" panose="020F0502020204030204" pitchFamily="34" charset="0"/>
                <a:ea typeface="Calibri" panose="020F0502020204030204" pitchFamily="34" charset="0"/>
                <a:cs typeface="Calibri" panose="020F0502020204030204" pitchFamily="34" charset="0"/>
              </a:rPr>
              <a:t>: </a:t>
            </a:r>
            <a:r>
              <a:rPr lang="en-US" sz="2000" spc="-1" dirty="0" err="1">
                <a:latin typeface="Calibri" panose="020F0502020204030204" pitchFamily="34" charset="0"/>
                <a:ea typeface="Calibri" panose="020F0502020204030204" pitchFamily="34" charset="0"/>
                <a:cs typeface="Calibri" panose="020F0502020204030204" pitchFamily="34" charset="0"/>
              </a:rPr>
              <a:t>EmpID</a:t>
            </a:r>
            <a:r>
              <a:rPr lang="en-US" sz="2000" spc="-1" dirty="0">
                <a:latin typeface="Calibri" panose="020F0502020204030204" pitchFamily="34" charset="0"/>
                <a:ea typeface="Calibri" panose="020F0502020204030204" pitchFamily="34" charset="0"/>
                <a:cs typeface="Calibri" panose="020F0502020204030204" pitchFamily="34" charset="0"/>
              </a:rPr>
              <a:t> determines Department.</a:t>
            </a:r>
          </a:p>
          <a:p>
            <a:pPr marL="1828800" lvl="3" indent="-457200">
              <a:buFont typeface="+mj-lt"/>
              <a:buAutoNum type="arabicPeriod"/>
            </a:pPr>
            <a:r>
              <a:rPr lang="es-ES" sz="2000" spc="-1" dirty="0" err="1">
                <a:latin typeface="Calibri" panose="020F0502020204030204" pitchFamily="34" charset="0"/>
                <a:ea typeface="Calibri" panose="020F0502020204030204" pitchFamily="34" charset="0"/>
                <a:cs typeface="Calibri" panose="020F0502020204030204" pitchFamily="34" charset="0"/>
              </a:rPr>
              <a:t>EmpID→ManagerID</a:t>
            </a:r>
            <a:r>
              <a:rPr lang="es-ES" sz="2000" spc="-1" dirty="0">
                <a:latin typeface="Calibri" panose="020F0502020204030204" pitchFamily="34" charset="0"/>
                <a:ea typeface="Calibri" panose="020F0502020204030204" pitchFamily="34" charset="0"/>
                <a:cs typeface="Calibri" panose="020F0502020204030204" pitchFamily="34" charset="0"/>
              </a:rPr>
              <a:t>: </a:t>
            </a:r>
            <a:r>
              <a:rPr lang="es-ES" sz="2000" spc="-1" dirty="0" err="1">
                <a:latin typeface="Calibri" panose="020F0502020204030204" pitchFamily="34" charset="0"/>
                <a:ea typeface="Calibri" panose="020F0502020204030204" pitchFamily="34" charset="0"/>
                <a:cs typeface="Calibri" panose="020F0502020204030204" pitchFamily="34" charset="0"/>
              </a:rPr>
              <a:t>EmpID</a:t>
            </a:r>
            <a:r>
              <a:rPr lang="es-ES" sz="2000" spc="-1" dirty="0">
                <a:latin typeface="Calibri" panose="020F0502020204030204" pitchFamily="34" charset="0"/>
                <a:ea typeface="Calibri" panose="020F0502020204030204" pitchFamily="34" charset="0"/>
                <a:cs typeface="Calibri" panose="020F0502020204030204" pitchFamily="34" charset="0"/>
              </a:rPr>
              <a:t> determines </a:t>
            </a:r>
            <a:r>
              <a:rPr lang="es-ES" sz="2000" spc="-1" dirty="0" err="1">
                <a:latin typeface="Calibri" panose="020F0502020204030204" pitchFamily="34" charset="0"/>
                <a:ea typeface="Calibri" panose="020F0502020204030204" pitchFamily="34" charset="0"/>
                <a:cs typeface="Calibri" panose="020F0502020204030204" pitchFamily="34" charset="0"/>
              </a:rPr>
              <a:t>ManagerID</a:t>
            </a:r>
            <a:r>
              <a:rPr lang="es-ES" sz="2000" spc="-1" dirty="0">
                <a:latin typeface="Calibri" panose="020F0502020204030204" pitchFamily="34" charset="0"/>
                <a:ea typeface="Calibri" panose="020F0502020204030204" pitchFamily="34" charset="0"/>
                <a:cs typeface="Calibri" panose="020F0502020204030204" pitchFamily="34" charset="0"/>
              </a:rPr>
              <a:t>.</a:t>
            </a:r>
          </a:p>
          <a:p>
            <a:pPr marL="1257300" lvl="2"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Now, let’s say we want to compute the closure of </a:t>
            </a:r>
            <a:r>
              <a:rPr lang="el-GR" sz="2000" spc="-1" dirty="0">
                <a:latin typeface="Calibri" panose="020F0502020204030204" pitchFamily="34" charset="0"/>
                <a:ea typeface="Calibri" panose="020F0502020204030204" pitchFamily="34" charset="0"/>
                <a:cs typeface="Calibri" panose="020F0502020204030204" pitchFamily="34" charset="0"/>
              </a:rPr>
              <a:t>α={</a:t>
            </a:r>
            <a:r>
              <a:rPr lang="en-US" sz="2000" spc="-1" dirty="0" err="1">
                <a:latin typeface="Calibri" panose="020F0502020204030204" pitchFamily="34" charset="0"/>
                <a:ea typeface="Calibri" panose="020F0502020204030204" pitchFamily="34" charset="0"/>
                <a:cs typeface="Calibri" panose="020F0502020204030204" pitchFamily="34" charset="0"/>
              </a:rPr>
              <a:t>EmpID</a:t>
            </a:r>
            <a:r>
              <a:rPr lang="en-US" sz="2000" spc="-1" dirty="0">
                <a:latin typeface="Calibri" panose="020F0502020204030204" pitchFamily="34" charset="0"/>
                <a:ea typeface="Calibri" panose="020F0502020204030204" pitchFamily="34" charset="0"/>
                <a:cs typeface="Calibri" panose="020F0502020204030204" pitchFamily="34" charset="0"/>
              </a:rPr>
              <a:t>}, which {</a:t>
            </a:r>
            <a:r>
              <a:rPr lang="en-US" sz="2000" spc="-1" dirty="0" err="1">
                <a:latin typeface="Calibri" panose="020F0502020204030204" pitchFamily="34" charset="0"/>
                <a:ea typeface="Calibri" panose="020F0502020204030204" pitchFamily="34" charset="0"/>
                <a:cs typeface="Calibri" panose="020F0502020204030204" pitchFamily="34" charset="0"/>
              </a:rPr>
              <a:t>EmpID</a:t>
            </a:r>
            <a:r>
              <a:rPr lang="en-US" sz="2000" spc="-1" dirty="0">
                <a:latin typeface="Calibri" panose="020F0502020204030204" pitchFamily="34" charset="0"/>
                <a:ea typeface="Calibri" panose="020F0502020204030204" pitchFamily="34" charset="0"/>
                <a:cs typeface="Calibri" panose="020F0502020204030204" pitchFamily="34" charset="0"/>
              </a:rPr>
              <a:t>}</a:t>
            </a:r>
            <a:r>
              <a:rPr lang="en-US" sz="2000" spc="-1" baseline="30000" dirty="0">
                <a:latin typeface="Calibri" panose="020F0502020204030204" pitchFamily="34" charset="0"/>
                <a:ea typeface="Calibri" panose="020F0502020204030204" pitchFamily="34" charset="0"/>
                <a:cs typeface="Calibri" panose="020F0502020204030204" pitchFamily="34" charset="0"/>
              </a:rPr>
              <a:t>+</a:t>
            </a:r>
            <a:r>
              <a:rPr lang="en-US" sz="2000" spc="-1" dirty="0">
                <a:latin typeface="Calibri" panose="020F0502020204030204" pitchFamily="34" charset="0"/>
                <a:ea typeface="Calibri" panose="020F0502020204030204" pitchFamily="34" charset="0"/>
                <a:cs typeface="Calibri" panose="020F0502020204030204" pitchFamily="34" charset="0"/>
              </a:rPr>
              <a:t> , </a:t>
            </a:r>
            <a:endParaRPr lang="es-ES" sz="2000" spc="-1" dirty="0">
              <a:latin typeface="Calibri" panose="020F0502020204030204" pitchFamily="34" charset="0"/>
              <a:ea typeface="Calibri" panose="020F0502020204030204" pitchFamily="34" charset="0"/>
              <a:cs typeface="Calibri" panose="020F0502020204030204" pitchFamily="34" charset="0"/>
            </a:endParaRPr>
          </a:p>
          <a:p>
            <a:pPr marL="1828800" lvl="3" indent="-457200">
              <a:buFont typeface="+mj-lt"/>
              <a:buAutoNum type="arabicPeriod"/>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8026E0BD-0E0B-BBE0-FF44-D4EFA8272B18}"/>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62</a:t>
            </a:fld>
            <a:endParaRPr lang="en-IN" sz="1050" b="0" strike="noStrike" spc="-1">
              <a:latin typeface="Times New Roman"/>
            </a:endParaRPr>
          </a:p>
        </p:txBody>
      </p:sp>
      <p:sp>
        <p:nvSpPr>
          <p:cNvPr id="160" name="TextShape 4">
            <a:extLst>
              <a:ext uri="{FF2B5EF4-FFF2-40B4-BE49-F238E27FC236}">
                <a16:creationId xmlns:a16="http://schemas.microsoft.com/office/drawing/2014/main" id="{0C5203EC-F697-BF6E-B07B-EA63F7E95B1E}"/>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28077044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18BE2-D097-B1A4-30F3-D64B76C97E45}"/>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BDC3C2EF-AA46-0B37-BBA6-418868AB02CE}"/>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E1501749-5823-A381-6989-1797E0645C74}"/>
              </a:ext>
            </a:extLst>
          </p:cNvPr>
          <p:cNvSpPr txBox="1"/>
          <p:nvPr/>
        </p:nvSpPr>
        <p:spPr>
          <a:xfrm>
            <a:off x="1097279" y="1845719"/>
            <a:ext cx="10873047" cy="4340335"/>
          </a:xfrm>
          <a:prstGeom prst="rect">
            <a:avLst/>
          </a:prstGeom>
          <a:noFill/>
          <a:ln>
            <a:noFill/>
          </a:ln>
        </p:spPr>
        <p:txBody>
          <a:bodyPr lIns="0" rIns="0">
            <a:normAutofit/>
          </a:bodyPr>
          <a:lstStyle/>
          <a:p>
            <a:pPr marL="800100" lvl="1"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Closure of Attribute Sets</a:t>
            </a: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BF121D65-CD27-769A-8951-648470608D41}"/>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63</a:t>
            </a:fld>
            <a:endParaRPr lang="en-IN" sz="1050" b="0" strike="noStrike" spc="-1">
              <a:latin typeface="Times New Roman"/>
            </a:endParaRPr>
          </a:p>
        </p:txBody>
      </p:sp>
      <p:sp>
        <p:nvSpPr>
          <p:cNvPr id="160" name="TextShape 4">
            <a:extLst>
              <a:ext uri="{FF2B5EF4-FFF2-40B4-BE49-F238E27FC236}">
                <a16:creationId xmlns:a16="http://schemas.microsoft.com/office/drawing/2014/main" id="{35B8FCCA-489B-1CDC-8BEB-7720CA9059F7}"/>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DF8CB763-6424-D67E-433D-2A337591371A}"/>
              </a:ext>
            </a:extLst>
          </p:cNvPr>
          <p:cNvPicPr>
            <a:picLocks noChangeAspect="1"/>
          </p:cNvPicPr>
          <p:nvPr/>
        </p:nvPicPr>
        <p:blipFill>
          <a:blip r:embed="rId2"/>
          <a:stretch>
            <a:fillRect/>
          </a:stretch>
        </p:blipFill>
        <p:spPr>
          <a:xfrm>
            <a:off x="1627908" y="2164755"/>
            <a:ext cx="6399407" cy="4158192"/>
          </a:xfrm>
          <a:prstGeom prst="rect">
            <a:avLst/>
          </a:prstGeom>
        </p:spPr>
      </p:pic>
    </p:spTree>
    <p:extLst>
      <p:ext uri="{BB962C8B-B14F-4D97-AF65-F5344CB8AC3E}">
        <p14:creationId xmlns:p14="http://schemas.microsoft.com/office/powerpoint/2010/main" val="26651179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BE473-69CF-DACD-C3EC-CA2E272020F7}"/>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DFDB2525-E04D-DC75-BC2B-3FC93A234A59}"/>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98316132-020C-7AE0-F205-8F1583A8939F}"/>
              </a:ext>
            </a:extLst>
          </p:cNvPr>
          <p:cNvSpPr txBox="1"/>
          <p:nvPr/>
        </p:nvSpPr>
        <p:spPr>
          <a:xfrm>
            <a:off x="1097279" y="1845719"/>
            <a:ext cx="10873047" cy="4340335"/>
          </a:xfrm>
          <a:prstGeom prst="rect">
            <a:avLst/>
          </a:prstGeom>
          <a:noFill/>
          <a:ln>
            <a:noFill/>
          </a:ln>
        </p:spPr>
        <p:txBody>
          <a:bodyPr lIns="0" rIns="0">
            <a:normAutofit fontScale="92500" lnSpcReduction="10000"/>
          </a:bodyPr>
          <a:lstStyle/>
          <a:p>
            <a:pPr marL="800100" lvl="1"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Closure of Attribute Sets</a:t>
            </a: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So, after performing all the 4 steps we get, </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This means that knowing </a:t>
            </a:r>
            <a:r>
              <a:rPr lang="en-US" sz="2000" spc="-1" dirty="0" err="1">
                <a:latin typeface="Calibri" panose="020F0502020204030204" pitchFamily="34" charset="0"/>
                <a:ea typeface="Calibri" panose="020F0502020204030204" pitchFamily="34" charset="0"/>
                <a:cs typeface="Calibri" panose="020F0502020204030204" pitchFamily="34" charset="0"/>
              </a:rPr>
              <a:t>EmpID</a:t>
            </a:r>
            <a:r>
              <a:rPr lang="en-US" sz="2000" spc="-1" dirty="0">
                <a:latin typeface="Calibri" panose="020F0502020204030204" pitchFamily="34" charset="0"/>
                <a:ea typeface="Calibri" panose="020F0502020204030204" pitchFamily="34" charset="0"/>
                <a:cs typeface="Calibri" panose="020F0502020204030204" pitchFamily="34" charset="0"/>
              </a:rPr>
              <a:t> determines all other attributes (</a:t>
            </a:r>
            <a:r>
              <a:rPr lang="en-US" sz="2000" spc="-1" dirty="0" err="1">
                <a:latin typeface="Calibri" panose="020F0502020204030204" pitchFamily="34" charset="0"/>
                <a:ea typeface="Calibri" panose="020F0502020204030204" pitchFamily="34" charset="0"/>
                <a:cs typeface="Calibri" panose="020F0502020204030204" pitchFamily="34" charset="0"/>
              </a:rPr>
              <a:t>EmpName</a:t>
            </a:r>
            <a:r>
              <a:rPr lang="en-US" sz="2000" spc="-1" dirty="0">
                <a:latin typeface="Calibri" panose="020F0502020204030204" pitchFamily="34" charset="0"/>
                <a:ea typeface="Calibri" panose="020F0502020204030204" pitchFamily="34" charset="0"/>
                <a:cs typeface="Calibri" panose="020F0502020204030204" pitchFamily="34" charset="0"/>
              </a:rPr>
              <a:t>, Department, and </a:t>
            </a:r>
            <a:r>
              <a:rPr lang="en-US" sz="2000" spc="-1" dirty="0" err="1">
                <a:latin typeface="Calibri" panose="020F0502020204030204" pitchFamily="34" charset="0"/>
                <a:ea typeface="Calibri" panose="020F0502020204030204" pitchFamily="34" charset="0"/>
                <a:cs typeface="Calibri" panose="020F0502020204030204" pitchFamily="34" charset="0"/>
              </a:rPr>
              <a:t>ManagerID</a:t>
            </a:r>
            <a:r>
              <a:rPr lang="en-US" sz="2000" spc="-1" dirty="0">
                <a:latin typeface="Calibri" panose="020F0502020204030204" pitchFamily="34" charset="0"/>
                <a:ea typeface="Calibri" panose="020F0502020204030204" pitchFamily="34" charset="0"/>
                <a:cs typeface="Calibri" panose="020F0502020204030204" pitchFamily="34" charset="0"/>
              </a:rPr>
              <a:t>). Therefore, </a:t>
            </a:r>
            <a:r>
              <a:rPr lang="en-US" sz="2000" spc="-1" dirty="0" err="1">
                <a:latin typeface="Calibri" panose="020F0502020204030204" pitchFamily="34" charset="0"/>
                <a:ea typeface="Calibri" panose="020F0502020204030204" pitchFamily="34" charset="0"/>
                <a:cs typeface="Calibri" panose="020F0502020204030204" pitchFamily="34" charset="0"/>
              </a:rPr>
              <a:t>EmpID</a:t>
            </a:r>
            <a:r>
              <a:rPr lang="en-US" sz="2000" spc="-1" dirty="0">
                <a:latin typeface="Calibri" panose="020F0502020204030204" pitchFamily="34" charset="0"/>
                <a:ea typeface="Calibri" panose="020F0502020204030204" pitchFamily="34" charset="0"/>
                <a:cs typeface="Calibri" panose="020F0502020204030204" pitchFamily="34" charset="0"/>
              </a:rPr>
              <a:t> is a </a:t>
            </a:r>
            <a:r>
              <a:rPr lang="en-US" sz="2000" b="1" spc="-1" dirty="0" err="1">
                <a:latin typeface="Calibri" panose="020F0502020204030204" pitchFamily="34" charset="0"/>
                <a:ea typeface="Calibri" panose="020F0502020204030204" pitchFamily="34" charset="0"/>
                <a:cs typeface="Calibri" panose="020F0502020204030204" pitchFamily="34" charset="0"/>
              </a:rPr>
              <a:t>superkey</a:t>
            </a:r>
            <a:r>
              <a:rPr lang="en-US" sz="2000" spc="-1" dirty="0">
                <a:latin typeface="Calibri" panose="020F0502020204030204" pitchFamily="34" charset="0"/>
                <a:ea typeface="Calibri" panose="020F0502020204030204" pitchFamily="34" charset="0"/>
                <a:cs typeface="Calibri" panose="020F0502020204030204" pitchFamily="34" charset="0"/>
              </a:rPr>
              <a:t> in this table because {</a:t>
            </a:r>
            <a:r>
              <a:rPr lang="en-US" sz="2000" spc="-1" dirty="0" err="1">
                <a:latin typeface="Calibri" panose="020F0502020204030204" pitchFamily="34" charset="0"/>
                <a:ea typeface="Calibri" panose="020F0502020204030204" pitchFamily="34" charset="0"/>
                <a:cs typeface="Calibri" panose="020F0502020204030204" pitchFamily="34" charset="0"/>
              </a:rPr>
              <a:t>EmpID</a:t>
            </a:r>
            <a:r>
              <a:rPr lang="en-US" sz="2000" spc="-1" dirty="0">
                <a:latin typeface="Calibri" panose="020F0502020204030204" pitchFamily="34" charset="0"/>
                <a:ea typeface="Calibri" panose="020F0502020204030204" pitchFamily="34" charset="0"/>
                <a:cs typeface="Calibri" panose="020F0502020204030204" pitchFamily="34" charset="0"/>
              </a:rPr>
              <a:t>}</a:t>
            </a:r>
            <a:r>
              <a:rPr lang="en-US" sz="2000" spc="-1" baseline="30000" dirty="0">
                <a:latin typeface="Calibri" panose="020F0502020204030204" pitchFamily="34" charset="0"/>
                <a:ea typeface="Calibri" panose="020F0502020204030204" pitchFamily="34" charset="0"/>
                <a:cs typeface="Calibri" panose="020F0502020204030204" pitchFamily="34" charset="0"/>
              </a:rPr>
              <a:t>+</a:t>
            </a:r>
            <a:r>
              <a:rPr lang="en-US" sz="2000" spc="-1" dirty="0">
                <a:latin typeface="Calibri" panose="020F0502020204030204" pitchFamily="34" charset="0"/>
                <a:ea typeface="Calibri" panose="020F0502020204030204" pitchFamily="34" charset="0"/>
                <a:cs typeface="Calibri" panose="020F0502020204030204" pitchFamily="34" charset="0"/>
              </a:rPr>
              <a:t>  contains all the attributes in the relation.</a:t>
            </a:r>
          </a:p>
        </p:txBody>
      </p:sp>
      <p:sp>
        <p:nvSpPr>
          <p:cNvPr id="159" name="TextShape 3">
            <a:extLst>
              <a:ext uri="{FF2B5EF4-FFF2-40B4-BE49-F238E27FC236}">
                <a16:creationId xmlns:a16="http://schemas.microsoft.com/office/drawing/2014/main" id="{DD67F20B-62BB-7B55-5239-99B0CBDA0EA0}"/>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64</a:t>
            </a:fld>
            <a:endParaRPr lang="en-IN" sz="1050" b="0" strike="noStrike" spc="-1">
              <a:latin typeface="Times New Roman"/>
            </a:endParaRPr>
          </a:p>
        </p:txBody>
      </p:sp>
      <p:sp>
        <p:nvSpPr>
          <p:cNvPr id="160" name="TextShape 4">
            <a:extLst>
              <a:ext uri="{FF2B5EF4-FFF2-40B4-BE49-F238E27FC236}">
                <a16:creationId xmlns:a16="http://schemas.microsoft.com/office/drawing/2014/main" id="{186AD544-6733-2619-DC5A-E2D74819542C}"/>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5" name="Picture 4">
            <a:extLst>
              <a:ext uri="{FF2B5EF4-FFF2-40B4-BE49-F238E27FC236}">
                <a16:creationId xmlns:a16="http://schemas.microsoft.com/office/drawing/2014/main" id="{9C777217-1DDD-5131-C4C7-35F8B25C0CB6}"/>
              </a:ext>
            </a:extLst>
          </p:cNvPr>
          <p:cNvPicPr>
            <a:picLocks noChangeAspect="1"/>
          </p:cNvPicPr>
          <p:nvPr/>
        </p:nvPicPr>
        <p:blipFill>
          <a:blip r:embed="rId2"/>
          <a:srcRect t="5382"/>
          <a:stretch/>
        </p:blipFill>
        <p:spPr>
          <a:xfrm>
            <a:off x="1835728" y="2278951"/>
            <a:ext cx="7016527" cy="2514721"/>
          </a:xfrm>
          <a:prstGeom prst="rect">
            <a:avLst/>
          </a:prstGeom>
        </p:spPr>
      </p:pic>
      <p:pic>
        <p:nvPicPr>
          <p:cNvPr id="9" name="Picture 8">
            <a:extLst>
              <a:ext uri="{FF2B5EF4-FFF2-40B4-BE49-F238E27FC236}">
                <a16:creationId xmlns:a16="http://schemas.microsoft.com/office/drawing/2014/main" id="{0A7A1542-6A77-3A89-75AF-D686AD38F940}"/>
              </a:ext>
            </a:extLst>
          </p:cNvPr>
          <p:cNvPicPr>
            <a:picLocks noChangeAspect="1"/>
          </p:cNvPicPr>
          <p:nvPr/>
        </p:nvPicPr>
        <p:blipFill>
          <a:blip r:embed="rId3"/>
          <a:stretch>
            <a:fillRect/>
          </a:stretch>
        </p:blipFill>
        <p:spPr>
          <a:xfrm>
            <a:off x="5958972" y="4951999"/>
            <a:ext cx="5786565" cy="342806"/>
          </a:xfrm>
          <a:prstGeom prst="rect">
            <a:avLst/>
          </a:prstGeom>
        </p:spPr>
      </p:pic>
    </p:spTree>
    <p:extLst>
      <p:ext uri="{BB962C8B-B14F-4D97-AF65-F5344CB8AC3E}">
        <p14:creationId xmlns:p14="http://schemas.microsoft.com/office/powerpoint/2010/main" val="20255199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B08D7-EC39-EE37-5411-D7A22483DD90}"/>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346D6451-0D8F-DE88-4FDD-01D6D83C2B91}"/>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06AEFF29-CE5E-3E0A-838D-F787456EFFBF}"/>
              </a:ext>
            </a:extLst>
          </p:cNvPr>
          <p:cNvSpPr txBox="1"/>
          <p:nvPr/>
        </p:nvSpPr>
        <p:spPr>
          <a:xfrm>
            <a:off x="1097279" y="1845719"/>
            <a:ext cx="10873047" cy="4340335"/>
          </a:xfrm>
          <a:prstGeom prst="rect">
            <a:avLst/>
          </a:prstGeom>
          <a:noFill/>
          <a:ln>
            <a:noFill/>
          </a:ln>
        </p:spPr>
        <p:txBody>
          <a:bodyPr lIns="0" rIns="0">
            <a:normAutofit lnSpcReduction="10000"/>
          </a:bodyPr>
          <a:lstStyle/>
          <a:p>
            <a:pPr marL="800100" lvl="1"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Closure of Attribute Sets</a:t>
            </a:r>
          </a:p>
          <a:p>
            <a:pPr marL="800100" lvl="1" indent="-342900">
              <a:buFont typeface="Arial" panose="020B0604020202020204" pitchFamily="34" charset="0"/>
              <a:buChar char="•"/>
            </a:pPr>
            <a:r>
              <a:rPr lang="en-US" sz="2000" i="1" u="sng" spc="-1" dirty="0">
                <a:latin typeface="Calibri" panose="020F0502020204030204" pitchFamily="34" charset="0"/>
                <a:ea typeface="Calibri" panose="020F0502020204030204" pitchFamily="34" charset="0"/>
                <a:cs typeface="Calibri" panose="020F0502020204030204" pitchFamily="34" charset="0"/>
              </a:rPr>
              <a:t>Algorithm for computing the set of attributes functionally determined by α:</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Let α be a set of attributes.</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The set of all attributes functionally determined by α, under a set F of functional dependencies, the closure of α under F is denoted as α</a:t>
            </a:r>
            <a:r>
              <a:rPr lang="en-US" sz="2000" spc="-1" baseline="30000" dirty="0">
                <a:latin typeface="Calibri" panose="020F0502020204030204" pitchFamily="34" charset="0"/>
                <a:ea typeface="Calibri" panose="020F0502020204030204" pitchFamily="34" charset="0"/>
                <a:cs typeface="Calibri" panose="020F0502020204030204" pitchFamily="34" charset="0"/>
              </a:rPr>
              <a:t>+</a:t>
            </a: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000" b="1" i="1" spc="-1" dirty="0">
                <a:latin typeface="Calibri" panose="020F0502020204030204" pitchFamily="34" charset="0"/>
                <a:ea typeface="Calibri" panose="020F0502020204030204" pitchFamily="34" charset="0"/>
                <a:cs typeface="Calibri" panose="020F0502020204030204" pitchFamily="34" charset="0"/>
              </a:rPr>
              <a:t>Inputs:</a:t>
            </a:r>
          </a:p>
          <a:p>
            <a:pPr marL="1257300" lvl="2"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A set F of functional dependencies and the set α of attributes.</a:t>
            </a:r>
          </a:p>
          <a:p>
            <a:pPr marL="1257300" lvl="2"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The output is stored in the variable result</a:t>
            </a: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6A96E27D-1D25-3C87-4BD8-F5F12A4A15B7}"/>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65</a:t>
            </a:fld>
            <a:endParaRPr lang="en-IN" sz="1050" b="0" strike="noStrike" spc="-1">
              <a:latin typeface="Times New Roman"/>
            </a:endParaRPr>
          </a:p>
        </p:txBody>
      </p:sp>
      <p:sp>
        <p:nvSpPr>
          <p:cNvPr id="160" name="TextShape 4">
            <a:extLst>
              <a:ext uri="{FF2B5EF4-FFF2-40B4-BE49-F238E27FC236}">
                <a16:creationId xmlns:a16="http://schemas.microsoft.com/office/drawing/2014/main" id="{B741C7E9-587F-DA68-9048-352F82B55AA7}"/>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C76EE831-1AC2-C44B-760A-222622250AB8}"/>
              </a:ext>
            </a:extLst>
          </p:cNvPr>
          <p:cNvPicPr>
            <a:picLocks noChangeAspect="1"/>
          </p:cNvPicPr>
          <p:nvPr/>
        </p:nvPicPr>
        <p:blipFill>
          <a:blip r:embed="rId2"/>
          <a:srcRect t="6996"/>
          <a:stretch/>
        </p:blipFill>
        <p:spPr>
          <a:xfrm>
            <a:off x="6503900" y="2999510"/>
            <a:ext cx="5326197" cy="2026772"/>
          </a:xfrm>
          <a:prstGeom prst="rect">
            <a:avLst/>
          </a:prstGeom>
        </p:spPr>
      </p:pic>
    </p:spTree>
    <p:extLst>
      <p:ext uri="{BB962C8B-B14F-4D97-AF65-F5344CB8AC3E}">
        <p14:creationId xmlns:p14="http://schemas.microsoft.com/office/powerpoint/2010/main" val="39006061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BE43D-C5F6-E38A-A141-4B6A34C48CEF}"/>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BC901F5E-DFEA-3785-09CF-02C1FCB445AA}"/>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BC1ABFAB-87B2-14BF-DAE4-23D4994E57D7}"/>
              </a:ext>
            </a:extLst>
          </p:cNvPr>
          <p:cNvSpPr txBox="1"/>
          <p:nvPr/>
        </p:nvSpPr>
        <p:spPr>
          <a:xfrm>
            <a:off x="1097279" y="1845719"/>
            <a:ext cx="10873047" cy="4340335"/>
          </a:xfrm>
          <a:prstGeom prst="rect">
            <a:avLst/>
          </a:prstGeom>
          <a:noFill/>
          <a:ln>
            <a:noFill/>
          </a:ln>
        </p:spPr>
        <p:txBody>
          <a:bodyPr lIns="0" rIns="0">
            <a:normAutofit lnSpcReduction="10000"/>
          </a:bodyPr>
          <a:lstStyle/>
          <a:p>
            <a:pPr marL="800100" lvl="1"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Closure of Attribute Sets</a:t>
            </a:r>
          </a:p>
          <a:p>
            <a:pPr marL="800100" lvl="1" indent="-342900">
              <a:buFont typeface="Arial" panose="020B0604020202020204" pitchFamily="34" charset="0"/>
              <a:buChar char="•"/>
            </a:pPr>
            <a:endParaRPr lang="en-US" sz="2000" i="1" u="sng"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000" i="1" u="sng" spc="-1" dirty="0">
                <a:latin typeface="Calibri" panose="020F0502020204030204" pitchFamily="34" charset="0"/>
                <a:ea typeface="Calibri" panose="020F0502020204030204" pitchFamily="34" charset="0"/>
                <a:cs typeface="Calibri" panose="020F0502020204030204" pitchFamily="34" charset="0"/>
              </a:rPr>
              <a:t>Attribute Closure Algorithm for computing the set of attributes functionally determined by α:</a:t>
            </a:r>
          </a:p>
          <a:p>
            <a:pPr marL="800100" lvl="1" indent="-342900">
              <a:lnSpc>
                <a:spcPct val="150000"/>
              </a:lnSpc>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lnSpc>
                <a:spcPct val="150000"/>
              </a:lnSpc>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Step 1:</a:t>
            </a:r>
            <a:r>
              <a:rPr lang="en-US" sz="2000" spc="-1" dirty="0">
                <a:latin typeface="Calibri" panose="020F0502020204030204" pitchFamily="34" charset="0"/>
                <a:ea typeface="Calibri" panose="020F0502020204030204" pitchFamily="34" charset="0"/>
                <a:cs typeface="Calibri" panose="020F0502020204030204" pitchFamily="34" charset="0"/>
              </a:rPr>
              <a:t> Initially, the result is set to α. This is because the closure of α will start with α itself, and we will gradually add more attributes to result based on the functional dependencies.</a:t>
            </a:r>
          </a:p>
          <a:p>
            <a:pPr marL="800100" lvl="1" indent="-342900">
              <a:lnSpc>
                <a:spcPct val="150000"/>
              </a:lnSpc>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Step 2: </a:t>
            </a:r>
            <a:r>
              <a:rPr lang="en-US" sz="2000" spc="-1" dirty="0">
                <a:latin typeface="Calibri" panose="020F0502020204030204" pitchFamily="34" charset="0"/>
                <a:ea typeface="Calibri" panose="020F0502020204030204" pitchFamily="34" charset="0"/>
                <a:cs typeface="Calibri" panose="020F0502020204030204" pitchFamily="34" charset="0"/>
              </a:rPr>
              <a:t>This loop will continue until no new attributes can be added to result.</a:t>
            </a:r>
          </a:p>
          <a:p>
            <a:pPr marL="800100" lvl="1" indent="-342900">
              <a:lnSpc>
                <a:spcPct val="150000"/>
              </a:lnSpc>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Step 3: </a:t>
            </a:r>
            <a:r>
              <a:rPr lang="en-US" sz="2000" spc="-1" dirty="0">
                <a:latin typeface="Calibri" panose="020F0502020204030204" pitchFamily="34" charset="0"/>
                <a:ea typeface="Calibri" panose="020F0502020204030204" pitchFamily="34" charset="0"/>
                <a:cs typeface="Calibri" panose="020F0502020204030204" pitchFamily="34" charset="0"/>
              </a:rPr>
              <a:t>Iterates through every functional dependency in the set F.</a:t>
            </a:r>
          </a:p>
          <a:p>
            <a:pPr marL="800100" lvl="1" indent="-342900">
              <a:lnSpc>
                <a:spcPct val="150000"/>
              </a:lnSpc>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Step 4: </a:t>
            </a:r>
            <a:r>
              <a:rPr lang="en-US" sz="2000" spc="-1" dirty="0">
                <a:latin typeface="Calibri" panose="020F0502020204030204" pitchFamily="34" charset="0"/>
                <a:ea typeface="Calibri" panose="020F0502020204030204" pitchFamily="34" charset="0"/>
                <a:cs typeface="Calibri" panose="020F0502020204030204" pitchFamily="34" charset="0"/>
              </a:rPr>
              <a:t>For each functional dependency β→γ, check if the attributes in β are already present in the result. If β is a subset of result, this means we can apply the functional dependency and add the attributes in γ to result.</a:t>
            </a: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C0215517-72CE-8C8F-18E4-1FA190A3CB67}"/>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66</a:t>
            </a:fld>
            <a:endParaRPr lang="en-IN" sz="1050" b="0" strike="noStrike" spc="-1">
              <a:latin typeface="Times New Roman"/>
            </a:endParaRPr>
          </a:p>
        </p:txBody>
      </p:sp>
      <p:sp>
        <p:nvSpPr>
          <p:cNvPr id="160" name="TextShape 4">
            <a:extLst>
              <a:ext uri="{FF2B5EF4-FFF2-40B4-BE49-F238E27FC236}">
                <a16:creationId xmlns:a16="http://schemas.microsoft.com/office/drawing/2014/main" id="{91CF2B9F-C4FA-EC67-15CC-3791274A5D91}"/>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2227701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44871-6B8C-583E-0CD3-0E7247DAE12B}"/>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AE113973-FA2E-4C1A-E75D-DEC958161747}"/>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A8B27353-25AD-E84E-9692-968A50AEEB23}"/>
              </a:ext>
            </a:extLst>
          </p:cNvPr>
          <p:cNvSpPr txBox="1"/>
          <p:nvPr/>
        </p:nvSpPr>
        <p:spPr>
          <a:xfrm>
            <a:off x="1097279" y="1845719"/>
            <a:ext cx="10873047" cy="4340335"/>
          </a:xfrm>
          <a:prstGeom prst="rect">
            <a:avLst/>
          </a:prstGeom>
          <a:noFill/>
          <a:ln>
            <a:noFill/>
          </a:ln>
        </p:spPr>
        <p:txBody>
          <a:bodyPr lIns="0" rIns="0">
            <a:normAutofit/>
          </a:bodyPr>
          <a:lstStyle/>
          <a:p>
            <a:pPr marL="800100" lvl="1"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Closure of Attribute Sets</a:t>
            </a:r>
          </a:p>
          <a:p>
            <a:pPr marL="800100" lvl="1" indent="-342900">
              <a:buFont typeface="Arial" panose="020B0604020202020204" pitchFamily="34" charset="0"/>
              <a:buChar char="•"/>
            </a:pPr>
            <a:endParaRPr lang="en-US" sz="2000" i="1" u="sng"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000" i="1" u="sng" spc="-1" dirty="0">
                <a:latin typeface="Calibri" panose="020F0502020204030204" pitchFamily="34" charset="0"/>
                <a:ea typeface="Calibri" panose="020F0502020204030204" pitchFamily="34" charset="0"/>
                <a:cs typeface="Calibri" panose="020F0502020204030204" pitchFamily="34" charset="0"/>
              </a:rPr>
              <a:t>Uses of the Attribute Closure Algorithm :</a:t>
            </a:r>
          </a:p>
          <a:p>
            <a:pPr marL="800100" lvl="1" indent="-342900">
              <a:lnSpc>
                <a:spcPct val="150000"/>
              </a:lnSpc>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To test if α is a </a:t>
            </a:r>
            <a:r>
              <a:rPr lang="en-US" sz="2000" spc="-1" dirty="0" err="1">
                <a:latin typeface="Calibri" panose="020F0502020204030204" pitchFamily="34" charset="0"/>
                <a:ea typeface="Calibri" panose="020F0502020204030204" pitchFamily="34" charset="0"/>
                <a:cs typeface="Calibri" panose="020F0502020204030204" pitchFamily="34" charset="0"/>
              </a:rPr>
              <a:t>superkey</a:t>
            </a:r>
            <a:r>
              <a:rPr lang="en-US" sz="2000" spc="-1" dirty="0">
                <a:latin typeface="Calibri" panose="020F0502020204030204" pitchFamily="34" charset="0"/>
                <a:ea typeface="Calibri" panose="020F0502020204030204" pitchFamily="34" charset="0"/>
                <a:cs typeface="Calibri" panose="020F0502020204030204" pitchFamily="34" charset="0"/>
              </a:rPr>
              <a:t>, we compute α+ and check if α+ contains all attributes in R.</a:t>
            </a:r>
          </a:p>
          <a:p>
            <a:pPr marL="800100" lvl="1" indent="-342900">
              <a:lnSpc>
                <a:spcPct val="150000"/>
              </a:lnSpc>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We can check if a functional dependency α → β holds (or, in other words, is in F+), by checking if β ⊆ α+. That is, we compute α+ by using attribute closure, and then check if it contains β.</a:t>
            </a:r>
          </a:p>
          <a:p>
            <a:pPr marL="800100" lvl="1" indent="-342900">
              <a:lnSpc>
                <a:spcPct val="150000"/>
              </a:lnSpc>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It gives us an alternative way to compute F+</a:t>
            </a: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601298D4-9368-19D1-ABB9-353AB875B058}"/>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67</a:t>
            </a:fld>
            <a:endParaRPr lang="en-IN" sz="1050" b="0" strike="noStrike" spc="-1">
              <a:latin typeface="Times New Roman"/>
            </a:endParaRPr>
          </a:p>
        </p:txBody>
      </p:sp>
      <p:sp>
        <p:nvSpPr>
          <p:cNvPr id="160" name="TextShape 4">
            <a:extLst>
              <a:ext uri="{FF2B5EF4-FFF2-40B4-BE49-F238E27FC236}">
                <a16:creationId xmlns:a16="http://schemas.microsoft.com/office/drawing/2014/main" id="{82A1FB10-3504-9973-E1C2-12831F8C7054}"/>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32381373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C0FBD-7B3B-E1E0-F1EC-C037BA8E1089}"/>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F9F77D8E-3E6F-8D4C-175F-895ADA99F5D7}"/>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B2CE562E-652F-4EAA-4A7D-4D54A6F354C5}"/>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Canonical Cover</a:t>
            </a:r>
          </a:p>
          <a:p>
            <a:pPr marL="342900"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Purpose: </a:t>
            </a:r>
            <a:r>
              <a:rPr lang="en-US" sz="2000" spc="-1" dirty="0">
                <a:latin typeface="Calibri" panose="020F0502020204030204" pitchFamily="34" charset="0"/>
                <a:ea typeface="Calibri" panose="020F0502020204030204" pitchFamily="34" charset="0"/>
                <a:cs typeface="Calibri" panose="020F0502020204030204" pitchFamily="34" charset="0"/>
              </a:rPr>
              <a:t>Suppose that we have a set of functional dependencies F on a relation schema. </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Whenever a user performs an update on the relation</a:t>
            </a:r>
            <a:r>
              <a:rPr lang="en-US" sz="2000" spc="-1" dirty="0">
                <a:latin typeface="Calibri" panose="020F0502020204030204" pitchFamily="34" charset="0"/>
                <a:ea typeface="Calibri" panose="020F0502020204030204" pitchFamily="34" charset="0"/>
                <a:cs typeface="Calibri" panose="020F0502020204030204" pitchFamily="34" charset="0"/>
              </a:rPr>
              <a:t>, the </a:t>
            </a:r>
            <a:r>
              <a:rPr lang="en-US" sz="2000" spc="-1" dirty="0">
                <a:solidFill>
                  <a:srgbClr val="00B050"/>
                </a:solidFill>
                <a:latin typeface="Calibri" panose="020F0502020204030204" pitchFamily="34" charset="0"/>
                <a:ea typeface="Calibri" panose="020F0502020204030204" pitchFamily="34" charset="0"/>
                <a:cs typeface="Calibri" panose="020F0502020204030204" pitchFamily="34" charset="0"/>
              </a:rPr>
              <a:t>database system must ensure that the update does not violate any functional dependencies</a:t>
            </a:r>
            <a:r>
              <a:rPr lang="en-US" sz="2000" spc="-1" dirty="0">
                <a:latin typeface="Calibri" panose="020F0502020204030204" pitchFamily="34" charset="0"/>
                <a:ea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Meaning that all the functional dependencies in F are satisfied in the new database state. system must roll back the update if it violates any functional dependencies in the set F.</a:t>
            </a:r>
          </a:p>
          <a:p>
            <a:pPr marL="342900"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Benefit</a:t>
            </a:r>
            <a:r>
              <a:rPr lang="en-US" sz="2000" spc="-1" dirty="0">
                <a:latin typeface="Calibri" panose="020F0502020204030204" pitchFamily="34" charset="0"/>
                <a:ea typeface="Calibri" panose="020F0502020204030204" pitchFamily="34" charset="0"/>
                <a:cs typeface="Calibri" panose="020F0502020204030204" pitchFamily="34" charset="0"/>
              </a:rPr>
              <a:t>: Reduce the effort spent in checking for violations by testing a simplified set  of functional dependencies that has the same closure as the given set</a:t>
            </a:r>
          </a:p>
          <a:p>
            <a:pPr marL="342900"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EXTRANEOUS ATTRIBUTES: </a:t>
            </a:r>
          </a:p>
          <a:p>
            <a:pPr marL="342900"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An attribute of a functional dependency is </a:t>
            </a:r>
            <a:r>
              <a:rPr lang="en-US" sz="2000" spc="-1" dirty="0">
                <a:solidFill>
                  <a:srgbClr val="00B050"/>
                </a:solidFill>
                <a:latin typeface="Calibri" panose="020F0502020204030204" pitchFamily="34" charset="0"/>
                <a:ea typeface="Calibri" panose="020F0502020204030204" pitchFamily="34" charset="0"/>
                <a:cs typeface="Calibri" panose="020F0502020204030204" pitchFamily="34" charset="0"/>
              </a:rPr>
              <a:t>said to be extraneous </a:t>
            </a:r>
            <a:r>
              <a:rPr lang="en-US" sz="2000" spc="-1" dirty="0">
                <a:latin typeface="Calibri" panose="020F0502020204030204" pitchFamily="34" charset="0"/>
                <a:ea typeface="Calibri" panose="020F0502020204030204" pitchFamily="34" charset="0"/>
                <a:cs typeface="Calibri" panose="020F0502020204030204" pitchFamily="34" charset="0"/>
              </a:rPr>
              <a:t>if we </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can remove it without changing the closure of the set of functional dependencies</a:t>
            </a:r>
            <a:r>
              <a:rPr lang="en-US" sz="2000" spc="-1" dirty="0">
                <a:latin typeface="Calibri" panose="020F0502020204030204" pitchFamily="34" charset="0"/>
                <a:ea typeface="Calibri" panose="020F0502020204030204" pitchFamily="34" charset="0"/>
                <a:cs typeface="Calibri" panose="020F0502020204030204" pitchFamily="34" charset="0"/>
              </a:rPr>
              <a:t>.</a:t>
            </a: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94D06CE0-5F23-5E21-8727-31BA4B28EFEF}"/>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68</a:t>
            </a:fld>
            <a:endParaRPr lang="en-IN" sz="1050" b="0" strike="noStrike" spc="-1">
              <a:latin typeface="Times New Roman"/>
            </a:endParaRPr>
          </a:p>
        </p:txBody>
      </p:sp>
      <p:sp>
        <p:nvSpPr>
          <p:cNvPr id="160" name="TextShape 4">
            <a:extLst>
              <a:ext uri="{FF2B5EF4-FFF2-40B4-BE49-F238E27FC236}">
                <a16:creationId xmlns:a16="http://schemas.microsoft.com/office/drawing/2014/main" id="{5D06610D-AFED-3606-5D98-3CC0C5847BD9}"/>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42802386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13BFF-474C-9F12-027F-FFEDB448384A}"/>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2388B47D-D0B4-684C-B7F3-0B255925352F}"/>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27E2D558-8B34-0DC3-9110-57B18E78572D}"/>
              </a:ext>
            </a:extLst>
          </p:cNvPr>
          <p:cNvSpPr txBox="1"/>
          <p:nvPr/>
        </p:nvSpPr>
        <p:spPr>
          <a:xfrm>
            <a:off x="1097279" y="1845719"/>
            <a:ext cx="10873047" cy="4340335"/>
          </a:xfrm>
          <a:prstGeom prst="rect">
            <a:avLst/>
          </a:prstGeom>
          <a:noFill/>
          <a:ln>
            <a:noFill/>
          </a:ln>
        </p:spPr>
        <p:txBody>
          <a:bodyPr lIns="0" rIns="0">
            <a:normAutofit/>
          </a:bodyPr>
          <a:lstStyle/>
          <a:p>
            <a:pPr marL="342900" indent="-342900">
              <a:lnSpc>
                <a:spcPct val="150000"/>
              </a:lnSpc>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Equivalence of sets of FDs</a:t>
            </a:r>
          </a:p>
          <a:p>
            <a:pPr marL="342900" indent="-342900">
              <a:lnSpc>
                <a:spcPct val="150000"/>
              </a:lnSpc>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Two sets of FDs F and G are equivalent if:</a:t>
            </a:r>
          </a:p>
          <a:p>
            <a:pPr>
              <a:lnSpc>
                <a:spcPct val="150000"/>
              </a:lnSpc>
            </a:pPr>
            <a:r>
              <a:rPr lang="en-US" sz="2000" spc="-1" dirty="0">
                <a:latin typeface="Calibri" panose="020F0502020204030204" pitchFamily="34" charset="0"/>
                <a:ea typeface="Calibri" panose="020F0502020204030204" pitchFamily="34" charset="0"/>
                <a:cs typeface="Calibri" panose="020F0502020204030204" pitchFamily="34" charset="0"/>
              </a:rPr>
              <a:t>	- every FD in F can be inferred from G, and</a:t>
            </a:r>
          </a:p>
          <a:p>
            <a:pPr>
              <a:lnSpc>
                <a:spcPct val="150000"/>
              </a:lnSpc>
            </a:pPr>
            <a:r>
              <a:rPr lang="en-US" sz="2000" spc="-1" dirty="0">
                <a:latin typeface="Calibri" panose="020F0502020204030204" pitchFamily="34" charset="0"/>
                <a:ea typeface="Calibri" panose="020F0502020204030204" pitchFamily="34" charset="0"/>
                <a:cs typeface="Calibri" panose="020F0502020204030204" pitchFamily="34" charset="0"/>
              </a:rPr>
              <a:t>	- every FD in G can be inferred from F</a:t>
            </a:r>
          </a:p>
          <a:p>
            <a:pPr marL="342900" indent="-342900">
              <a:lnSpc>
                <a:spcPct val="150000"/>
              </a:lnSpc>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Hence, F and G are equivalent if F + =G +</a:t>
            </a:r>
          </a:p>
          <a:p>
            <a:pPr marL="342900" indent="-342900">
              <a:lnSpc>
                <a:spcPct val="150000"/>
              </a:lnSpc>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Definition: </a:t>
            </a:r>
            <a:r>
              <a:rPr lang="en-US" sz="2000" spc="-1" dirty="0">
                <a:latin typeface="Calibri" panose="020F0502020204030204" pitchFamily="34" charset="0"/>
                <a:ea typeface="Calibri" panose="020F0502020204030204" pitchFamily="34" charset="0"/>
                <a:cs typeface="Calibri" panose="020F0502020204030204" pitchFamily="34" charset="0"/>
              </a:rPr>
              <a:t>F covers G if every FD in G can be inferred from F (i.e., if G + subset-of F +)</a:t>
            </a:r>
          </a:p>
          <a:p>
            <a:pPr marL="800100" lvl="1" indent="-342900">
              <a:lnSpc>
                <a:spcPct val="150000"/>
              </a:lnSpc>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F and G are equivalent if F covers G and G covers F</a:t>
            </a:r>
          </a:p>
          <a:p>
            <a:pPr marL="800100" lvl="1" indent="-342900">
              <a:lnSpc>
                <a:spcPct val="150000"/>
              </a:lnSpc>
              <a:buFont typeface="Arial" panose="020B0604020202020204" pitchFamily="34" charset="0"/>
              <a:buChar char="•"/>
            </a:pP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Note: Please check problems on finding if two sets of FDs are equivalent or not, given 2 sets of FDs.</a:t>
            </a: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1D92771F-E953-9CE4-D503-DCCD9CF0BA85}"/>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69</a:t>
            </a:fld>
            <a:endParaRPr lang="en-IN" sz="1050" b="0" strike="noStrike" spc="-1">
              <a:latin typeface="Times New Roman"/>
            </a:endParaRPr>
          </a:p>
        </p:txBody>
      </p:sp>
      <p:sp>
        <p:nvSpPr>
          <p:cNvPr id="160" name="TextShape 4">
            <a:extLst>
              <a:ext uri="{FF2B5EF4-FFF2-40B4-BE49-F238E27FC236}">
                <a16:creationId xmlns:a16="http://schemas.microsoft.com/office/drawing/2014/main" id="{C80D8B35-DFCA-FCF0-6723-DF464914B3C8}"/>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222097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63C82-1927-62E0-7BF5-8579478C74BE}"/>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9C83040B-3C51-4E04-FFFD-6B4532F8DA13}"/>
              </a:ext>
            </a:extLst>
          </p:cNvPr>
          <p:cNvSpPr txBox="1"/>
          <p:nvPr/>
        </p:nvSpPr>
        <p:spPr>
          <a:xfrm>
            <a:off x="1154160" y="714636"/>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DATABASE DESIGN: Informal Design Guidelines for Relation Schemas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000A9464-3F61-FC4C-CB43-1BDD142C875C}"/>
              </a:ext>
            </a:extLst>
          </p:cNvPr>
          <p:cNvSpPr txBox="1"/>
          <p:nvPr/>
        </p:nvSpPr>
        <p:spPr>
          <a:xfrm>
            <a:off x="1097280" y="1845719"/>
            <a:ext cx="10058040" cy="4388825"/>
          </a:xfrm>
          <a:prstGeom prst="rect">
            <a:avLst/>
          </a:prstGeom>
          <a:noFill/>
          <a:ln>
            <a:noFill/>
          </a:ln>
        </p:spPr>
        <p:txBody>
          <a:bodyPr lIns="0" rIns="0">
            <a:normAutofit fontScale="70000" lnSpcReduction="20000"/>
          </a:bodyPr>
          <a:lstStyle/>
          <a:p>
            <a:pPr marL="457200" indent="-457200" algn="l">
              <a:buFont typeface="+mj-lt"/>
              <a:buAutoNum type="arabicPeriod"/>
            </a:pPr>
            <a:r>
              <a:rPr lang="en-US" sz="2900" b="1" u="sng" strike="noStrike" spc="-1" dirty="0">
                <a:latin typeface="Calibri" panose="020F0502020204030204" pitchFamily="34" charset="0"/>
                <a:ea typeface="Calibri" panose="020F0502020204030204" pitchFamily="34" charset="0"/>
                <a:cs typeface="Calibri" panose="020F0502020204030204" pitchFamily="34" charset="0"/>
              </a:rPr>
              <a:t>Informal Design Guidelines for Relational Databases</a:t>
            </a:r>
          </a:p>
          <a:p>
            <a:pPr lvl="1"/>
            <a:r>
              <a:rPr lang="en-US" sz="3400" b="1" strike="noStrike" spc="-1" dirty="0">
                <a:latin typeface="Calibri" panose="020F0502020204030204" pitchFamily="34" charset="0"/>
                <a:ea typeface="Calibri" panose="020F0502020204030204" pitchFamily="34" charset="0"/>
                <a:cs typeface="Calibri" panose="020F0502020204030204" pitchFamily="34" charset="0"/>
              </a:rPr>
              <a:t>1.2 Redundant Information in Tuples and Update Anomalies</a:t>
            </a:r>
          </a:p>
          <a:p>
            <a:pPr lvl="1"/>
            <a:r>
              <a:rPr lang="en-US" sz="2800" b="1" u="sng" spc="-1" dirty="0">
                <a:latin typeface="Calibri" panose="020F0502020204030204" pitchFamily="34" charset="0"/>
                <a:ea typeface="Calibri" panose="020F0502020204030204" pitchFamily="34" charset="0"/>
                <a:cs typeface="Calibri" panose="020F0502020204030204" pitchFamily="34" charset="0"/>
              </a:rPr>
              <a:t>EXAMPLE OF AN UPDATE ANOMALY</a:t>
            </a:r>
          </a:p>
          <a:p>
            <a:pPr lvl="1"/>
            <a:r>
              <a:rPr lang="en-US" sz="3400" spc="-1" dirty="0">
                <a:solidFill>
                  <a:schemeClr val="accent2"/>
                </a:solidFill>
                <a:latin typeface="Calibri" panose="020F0502020204030204" pitchFamily="34" charset="0"/>
                <a:ea typeface="Calibri" panose="020F0502020204030204" pitchFamily="34" charset="0"/>
                <a:cs typeface="Calibri" panose="020F0502020204030204" pitchFamily="34" charset="0"/>
              </a:rPr>
              <a:t>Consider the relation: </a:t>
            </a:r>
            <a:r>
              <a:rPr lang="en-US" sz="3400" b="1" spc="-1" dirty="0">
                <a:solidFill>
                  <a:schemeClr val="accent2"/>
                </a:solidFill>
                <a:latin typeface="Calibri" panose="020F0502020204030204" pitchFamily="34" charset="0"/>
                <a:ea typeface="Calibri" panose="020F0502020204030204" pitchFamily="34" charset="0"/>
                <a:cs typeface="Calibri" panose="020F0502020204030204" pitchFamily="34" charset="0"/>
              </a:rPr>
              <a:t>EMP_PROJ ( Emp#, </a:t>
            </a:r>
            <a:r>
              <a:rPr lang="en-US" sz="3400" b="1" spc="-1" dirty="0" err="1">
                <a:solidFill>
                  <a:schemeClr val="accent2"/>
                </a:solidFill>
                <a:latin typeface="Calibri" panose="020F0502020204030204" pitchFamily="34" charset="0"/>
                <a:ea typeface="Calibri" panose="020F0502020204030204" pitchFamily="34" charset="0"/>
                <a:cs typeface="Calibri" panose="020F0502020204030204" pitchFamily="34" charset="0"/>
              </a:rPr>
              <a:t>Proj</a:t>
            </a:r>
            <a:r>
              <a:rPr lang="en-US" sz="3400" b="1" spc="-1"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3400" b="1" spc="-1" dirty="0" err="1">
                <a:solidFill>
                  <a:schemeClr val="accent2"/>
                </a:solidFill>
                <a:latin typeface="Calibri" panose="020F0502020204030204" pitchFamily="34" charset="0"/>
                <a:ea typeface="Calibri" panose="020F0502020204030204" pitchFamily="34" charset="0"/>
                <a:cs typeface="Calibri" panose="020F0502020204030204" pitchFamily="34" charset="0"/>
              </a:rPr>
              <a:t>Ename</a:t>
            </a:r>
            <a:r>
              <a:rPr lang="en-US" sz="3400" b="1" spc="-1"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3400" b="1" spc="-1" dirty="0" err="1">
                <a:solidFill>
                  <a:schemeClr val="accent2"/>
                </a:solidFill>
                <a:latin typeface="Calibri" panose="020F0502020204030204" pitchFamily="34" charset="0"/>
                <a:ea typeface="Calibri" panose="020F0502020204030204" pitchFamily="34" charset="0"/>
                <a:cs typeface="Calibri" panose="020F0502020204030204" pitchFamily="34" charset="0"/>
              </a:rPr>
              <a:t>Pname</a:t>
            </a:r>
            <a:r>
              <a:rPr lang="en-US" sz="3400" b="1" spc="-1"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3400" b="1" spc="-1" dirty="0" err="1">
                <a:solidFill>
                  <a:schemeClr val="accent2"/>
                </a:solidFill>
                <a:latin typeface="Calibri" panose="020F0502020204030204" pitchFamily="34" charset="0"/>
                <a:ea typeface="Calibri" panose="020F0502020204030204" pitchFamily="34" charset="0"/>
                <a:cs typeface="Calibri" panose="020F0502020204030204" pitchFamily="34" charset="0"/>
              </a:rPr>
              <a:t>No_hours</a:t>
            </a:r>
            <a:r>
              <a:rPr lang="en-US" sz="3400" b="1" spc="-1" dirty="0">
                <a:solidFill>
                  <a:schemeClr val="accent2"/>
                </a:solidFill>
                <a:latin typeface="Calibri" panose="020F0502020204030204" pitchFamily="34" charset="0"/>
                <a:ea typeface="Calibri" panose="020F0502020204030204" pitchFamily="34" charset="0"/>
                <a:cs typeface="Calibri" panose="020F0502020204030204" pitchFamily="34" charset="0"/>
              </a:rPr>
              <a:t>)</a:t>
            </a:r>
          </a:p>
          <a:p>
            <a:pPr lvl="1"/>
            <a:r>
              <a:rPr lang="en-US" sz="3400" b="1" u="sng" spc="-1" dirty="0">
                <a:latin typeface="Calibri" panose="020F0502020204030204" pitchFamily="34" charset="0"/>
                <a:ea typeface="Calibri" panose="020F0502020204030204" pitchFamily="34" charset="0"/>
                <a:cs typeface="Calibri" panose="020F0502020204030204" pitchFamily="34" charset="0"/>
              </a:rPr>
              <a:t>Update Anomaly: </a:t>
            </a:r>
            <a:r>
              <a:rPr lang="en-US" sz="3400" spc="-1" dirty="0">
                <a:latin typeface="Calibri" panose="020F0502020204030204" pitchFamily="34" charset="0"/>
                <a:ea typeface="Calibri" panose="020F0502020204030204" pitchFamily="34" charset="0"/>
                <a:cs typeface="Calibri" panose="020F0502020204030204" pitchFamily="34" charset="0"/>
              </a:rPr>
              <a:t>Changing the name of  project number P1 from “Billing” to “Customer-Accounting” may cause this update to be made for all 100 employees working on project P1.</a:t>
            </a:r>
          </a:p>
          <a:p>
            <a:pPr lvl="1"/>
            <a:r>
              <a:rPr lang="en-US" sz="3400" b="1" u="sng" spc="-1" dirty="0">
                <a:latin typeface="Calibri" panose="020F0502020204030204" pitchFamily="34" charset="0"/>
                <a:ea typeface="Calibri" panose="020F0502020204030204" pitchFamily="34" charset="0"/>
                <a:cs typeface="Calibri" panose="020F0502020204030204" pitchFamily="34" charset="0"/>
              </a:rPr>
              <a:t>Insert  Anomaly: </a:t>
            </a:r>
            <a:r>
              <a:rPr lang="en-US" sz="3400" spc="-1" dirty="0">
                <a:latin typeface="Calibri" panose="020F0502020204030204" pitchFamily="34" charset="0"/>
                <a:ea typeface="Calibri" panose="020F0502020204030204" pitchFamily="34" charset="0"/>
                <a:cs typeface="Calibri" panose="020F0502020204030204" pitchFamily="34" charset="0"/>
              </a:rPr>
              <a:t>Cannot insert a project unless an employee is assigned to the project. In other words, cannot insert an employee unless he/she is assigned to a project.</a:t>
            </a:r>
          </a:p>
          <a:p>
            <a:pPr lvl="1"/>
            <a:r>
              <a:rPr lang="en-US" sz="3400" b="1" u="sng" spc="-1" dirty="0">
                <a:latin typeface="Calibri" panose="020F0502020204030204" pitchFamily="34" charset="0"/>
                <a:ea typeface="Calibri" panose="020F0502020204030204" pitchFamily="34" charset="0"/>
                <a:cs typeface="Calibri" panose="020F0502020204030204" pitchFamily="34" charset="0"/>
              </a:rPr>
              <a:t>Delete Anomaly: </a:t>
            </a:r>
            <a:r>
              <a:rPr lang="en-US" sz="3400" spc="-1" dirty="0">
                <a:latin typeface="Calibri" panose="020F0502020204030204" pitchFamily="34" charset="0"/>
                <a:ea typeface="Calibri" panose="020F0502020204030204" pitchFamily="34" charset="0"/>
                <a:cs typeface="Calibri" panose="020F0502020204030204" pitchFamily="34" charset="0"/>
              </a:rPr>
              <a:t>When a project is deleted, it will result in deleting all the employees who work on that project. Alternately, if an employee is the sole employee on a project, deleting that employee would result in deleting the corresponding project.</a:t>
            </a: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b="1"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lvl="1"/>
            <a:endPar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endPar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73EF2E88-CE04-3E64-B169-87446949CD57}"/>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7</a:t>
            </a:fld>
            <a:endParaRPr lang="en-IN" sz="1050" b="0" strike="noStrike" spc="-1">
              <a:latin typeface="Times New Roman"/>
            </a:endParaRPr>
          </a:p>
        </p:txBody>
      </p:sp>
      <p:sp>
        <p:nvSpPr>
          <p:cNvPr id="160" name="TextShape 4">
            <a:extLst>
              <a:ext uri="{FF2B5EF4-FFF2-40B4-BE49-F238E27FC236}">
                <a16:creationId xmlns:a16="http://schemas.microsoft.com/office/drawing/2014/main" id="{2EC68E40-41CA-A07F-264C-6746F72C716A}"/>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32092873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A9669-1F87-6775-59CA-B72E134190DC}"/>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41858BFF-3A16-5730-7D63-0089B70FA127}"/>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52F86AA7-30CE-36D2-3E67-D4285B30948A}"/>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Canonical Cover</a:t>
            </a:r>
          </a:p>
          <a:p>
            <a:pPr marL="342900"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EXTRANEOUS ATTRIBUTES: </a:t>
            </a:r>
          </a:p>
          <a:p>
            <a:pPr marL="342900"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The formal definition of extraneous attributes is as follows: </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Consider a set F of functional dependencies and the functional dependency α → β in F.</a:t>
            </a:r>
          </a:p>
          <a:p>
            <a:pPr marL="342900"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Removal from the left side: Attribute A is extraneous in α if A ∈ α and F logically implies </a:t>
            </a:r>
            <a:br>
              <a:rPr lang="en-US" sz="2000" spc="-1" dirty="0">
                <a:latin typeface="Calibri" panose="020F0502020204030204" pitchFamily="34" charset="0"/>
                <a:ea typeface="Calibri" panose="020F0502020204030204" pitchFamily="34" charset="0"/>
                <a:cs typeface="Calibri" panose="020F0502020204030204" pitchFamily="34" charset="0"/>
              </a:rPr>
            </a:br>
            <a:r>
              <a:rPr lang="en-US" sz="2000" spc="-1" dirty="0">
                <a:latin typeface="Calibri" panose="020F0502020204030204" pitchFamily="34" charset="0"/>
                <a:ea typeface="Calibri" panose="020F0502020204030204" pitchFamily="34" charset="0"/>
                <a:cs typeface="Calibri" panose="020F0502020204030204" pitchFamily="34" charset="0"/>
              </a:rPr>
              <a:t>(F − {α → β}) ∪ {(α − A) → β}.</a:t>
            </a:r>
          </a:p>
          <a:p>
            <a:pPr marL="342900"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Removal from the right side: Attribute A is extraneous in β if A ∈ βand the set of functional dependencies</a:t>
            </a:r>
            <a:br>
              <a:rPr lang="en-US" sz="2000" spc="-1" dirty="0">
                <a:latin typeface="Calibri" panose="020F0502020204030204" pitchFamily="34" charset="0"/>
                <a:ea typeface="Calibri" panose="020F0502020204030204" pitchFamily="34" charset="0"/>
                <a:cs typeface="Calibri" panose="020F0502020204030204" pitchFamily="34" charset="0"/>
              </a:rPr>
            </a:br>
            <a:r>
              <a:rPr lang="en-US" sz="2000" spc="-1" dirty="0">
                <a:latin typeface="Calibri" panose="020F0502020204030204" pitchFamily="34" charset="0"/>
                <a:ea typeface="Calibri" panose="020F0502020204030204" pitchFamily="34" charset="0"/>
                <a:cs typeface="Calibri" panose="020F0502020204030204" pitchFamily="34" charset="0"/>
              </a:rPr>
              <a:t> (F − {α → β}) ∪ {α → (β − A)} logically implies F.</a:t>
            </a:r>
          </a:p>
          <a:p>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66CA4A08-26AA-2F75-86CA-DFDC47130BD8}"/>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70</a:t>
            </a:fld>
            <a:endParaRPr lang="en-IN" sz="1050" b="0" strike="noStrike" spc="-1">
              <a:latin typeface="Times New Roman"/>
            </a:endParaRPr>
          </a:p>
        </p:txBody>
      </p:sp>
      <p:sp>
        <p:nvSpPr>
          <p:cNvPr id="160" name="TextShape 4">
            <a:extLst>
              <a:ext uri="{FF2B5EF4-FFF2-40B4-BE49-F238E27FC236}">
                <a16:creationId xmlns:a16="http://schemas.microsoft.com/office/drawing/2014/main" id="{BA24BE58-1D90-24C5-E39B-EDD29379ED9E}"/>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36652609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3F51C-4E05-21E8-4101-FACAC5AAD409}"/>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91E6740F-9B4B-0BE4-2D62-8294ED747C0A}"/>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F3AE4F92-DB47-F4BF-227E-B47516502770}"/>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Canonical Cover</a:t>
            </a:r>
          </a:p>
          <a:p>
            <a:pPr marL="342900"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EXTRANEOUS ATTRIBUTES: </a:t>
            </a:r>
          </a:p>
          <a:p>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AFBB8D08-FAE5-2A4B-52A2-783C67EA0767}"/>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71</a:t>
            </a:fld>
            <a:endParaRPr lang="en-IN" sz="1050" b="0" strike="noStrike" spc="-1">
              <a:latin typeface="Times New Roman"/>
            </a:endParaRPr>
          </a:p>
        </p:txBody>
      </p:sp>
      <p:sp>
        <p:nvSpPr>
          <p:cNvPr id="160" name="TextShape 4">
            <a:extLst>
              <a:ext uri="{FF2B5EF4-FFF2-40B4-BE49-F238E27FC236}">
                <a16:creationId xmlns:a16="http://schemas.microsoft.com/office/drawing/2014/main" id="{0A339E69-D066-0E3E-66AB-6A99AE281BF2}"/>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EF62400B-D836-2681-6990-C82911CD0121}"/>
              </a:ext>
            </a:extLst>
          </p:cNvPr>
          <p:cNvPicPr>
            <a:picLocks noChangeAspect="1"/>
          </p:cNvPicPr>
          <p:nvPr/>
        </p:nvPicPr>
        <p:blipFill>
          <a:blip r:embed="rId2"/>
          <a:stretch>
            <a:fillRect/>
          </a:stretch>
        </p:blipFill>
        <p:spPr>
          <a:xfrm>
            <a:off x="1097279" y="2591566"/>
            <a:ext cx="9518873" cy="3296616"/>
          </a:xfrm>
          <a:prstGeom prst="rect">
            <a:avLst/>
          </a:prstGeom>
        </p:spPr>
      </p:pic>
    </p:spTree>
    <p:extLst>
      <p:ext uri="{BB962C8B-B14F-4D97-AF65-F5344CB8AC3E}">
        <p14:creationId xmlns:p14="http://schemas.microsoft.com/office/powerpoint/2010/main" val="6334515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ACB2C-BEA0-9C8A-8813-599CB99EABCF}"/>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E1B88893-1389-ED4A-81F5-2F6CCFAE98CA}"/>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4D43257C-104C-C100-1521-D589D9D9FEFD}"/>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Canonical Cover</a:t>
            </a:r>
          </a:p>
          <a:p>
            <a:pPr marL="342900"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EXTRANEOUS ATTRIBUTES: </a:t>
            </a:r>
          </a:p>
          <a:p>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460AB3C5-A64E-5BE4-DDFB-E72F433E6FB6}"/>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72</a:t>
            </a:fld>
            <a:endParaRPr lang="en-IN" sz="1050" b="0" strike="noStrike" spc="-1">
              <a:latin typeface="Times New Roman"/>
            </a:endParaRPr>
          </a:p>
        </p:txBody>
      </p:sp>
      <p:sp>
        <p:nvSpPr>
          <p:cNvPr id="160" name="TextShape 4">
            <a:extLst>
              <a:ext uri="{FF2B5EF4-FFF2-40B4-BE49-F238E27FC236}">
                <a16:creationId xmlns:a16="http://schemas.microsoft.com/office/drawing/2014/main" id="{B3CAAEAC-8A3E-7FAF-4290-7E515EFF089F}"/>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6" name="Picture 5">
            <a:extLst>
              <a:ext uri="{FF2B5EF4-FFF2-40B4-BE49-F238E27FC236}">
                <a16:creationId xmlns:a16="http://schemas.microsoft.com/office/drawing/2014/main" id="{536035C4-279C-A54D-B28C-A9E28CB38C0F}"/>
              </a:ext>
            </a:extLst>
          </p:cNvPr>
          <p:cNvPicPr>
            <a:picLocks noChangeAspect="1"/>
          </p:cNvPicPr>
          <p:nvPr/>
        </p:nvPicPr>
        <p:blipFill>
          <a:blip r:embed="rId2"/>
          <a:stretch>
            <a:fillRect/>
          </a:stretch>
        </p:blipFill>
        <p:spPr>
          <a:xfrm>
            <a:off x="1427018" y="2501046"/>
            <a:ext cx="7130648" cy="3685008"/>
          </a:xfrm>
          <a:prstGeom prst="rect">
            <a:avLst/>
          </a:prstGeom>
        </p:spPr>
      </p:pic>
    </p:spTree>
    <p:extLst>
      <p:ext uri="{BB962C8B-B14F-4D97-AF65-F5344CB8AC3E}">
        <p14:creationId xmlns:p14="http://schemas.microsoft.com/office/powerpoint/2010/main" val="35788707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52BDD-9FEB-1266-BF73-211214327B94}"/>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1991DAC1-F23E-0075-3372-102DAAC84812}"/>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23350C36-9733-BADE-C37F-31A9681F6823}"/>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Canonical Cover</a:t>
            </a:r>
          </a:p>
          <a:p>
            <a:pPr marL="342900"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EXTRANEOUS ATTRIBUTES: </a:t>
            </a:r>
          </a:p>
          <a:p>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90C18C2A-1ACF-87E5-97C6-5D4F5078666C}"/>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73</a:t>
            </a:fld>
            <a:endParaRPr lang="en-IN" sz="1050" b="0" strike="noStrike" spc="-1">
              <a:latin typeface="Times New Roman"/>
            </a:endParaRPr>
          </a:p>
        </p:txBody>
      </p:sp>
      <p:sp>
        <p:nvSpPr>
          <p:cNvPr id="160" name="TextShape 4">
            <a:extLst>
              <a:ext uri="{FF2B5EF4-FFF2-40B4-BE49-F238E27FC236}">
                <a16:creationId xmlns:a16="http://schemas.microsoft.com/office/drawing/2014/main" id="{2F0BE6DF-0D79-7E4A-D71A-5B8B96C497E2}"/>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0C950984-7753-7D40-88B0-1793C0C50F40}"/>
              </a:ext>
            </a:extLst>
          </p:cNvPr>
          <p:cNvPicPr>
            <a:picLocks noChangeAspect="1"/>
          </p:cNvPicPr>
          <p:nvPr/>
        </p:nvPicPr>
        <p:blipFill>
          <a:blip r:embed="rId2"/>
          <a:stretch>
            <a:fillRect/>
          </a:stretch>
        </p:blipFill>
        <p:spPr>
          <a:xfrm>
            <a:off x="856048" y="2694917"/>
            <a:ext cx="9700232" cy="2766585"/>
          </a:xfrm>
          <a:prstGeom prst="rect">
            <a:avLst/>
          </a:prstGeom>
        </p:spPr>
      </p:pic>
    </p:spTree>
    <p:extLst>
      <p:ext uri="{BB962C8B-B14F-4D97-AF65-F5344CB8AC3E}">
        <p14:creationId xmlns:p14="http://schemas.microsoft.com/office/powerpoint/2010/main" val="19744674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FB02D-BC0B-731B-B1C3-04CE19B2E12C}"/>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6D89C7A5-9C1C-C20B-D39C-EE641E5B2F54}"/>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6CE2FEE3-32C7-B02B-6118-6336932B01B1}"/>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Canonical Cover</a:t>
            </a:r>
          </a:p>
          <a:p>
            <a:pPr marL="342900"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EXTRANEOUS ATTRIBUTES: </a:t>
            </a:r>
          </a:p>
          <a:p>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9F44FBED-7788-68E5-B096-E1EF8677F180}"/>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74</a:t>
            </a:fld>
            <a:endParaRPr lang="en-IN" sz="1050" b="0" strike="noStrike" spc="-1">
              <a:latin typeface="Times New Roman"/>
            </a:endParaRPr>
          </a:p>
        </p:txBody>
      </p:sp>
      <p:sp>
        <p:nvSpPr>
          <p:cNvPr id="160" name="TextShape 4">
            <a:extLst>
              <a:ext uri="{FF2B5EF4-FFF2-40B4-BE49-F238E27FC236}">
                <a16:creationId xmlns:a16="http://schemas.microsoft.com/office/drawing/2014/main" id="{1F9D6E0E-3210-4EA6-EDB2-813B7A5091AE}"/>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95823BC9-784D-E0FC-E718-3B8833878805}"/>
              </a:ext>
            </a:extLst>
          </p:cNvPr>
          <p:cNvPicPr>
            <a:picLocks noChangeAspect="1"/>
          </p:cNvPicPr>
          <p:nvPr/>
        </p:nvPicPr>
        <p:blipFill>
          <a:blip r:embed="rId2"/>
          <a:stretch>
            <a:fillRect/>
          </a:stretch>
        </p:blipFill>
        <p:spPr>
          <a:xfrm>
            <a:off x="1097279" y="2518892"/>
            <a:ext cx="9046924" cy="3254401"/>
          </a:xfrm>
          <a:prstGeom prst="rect">
            <a:avLst/>
          </a:prstGeom>
        </p:spPr>
      </p:pic>
    </p:spTree>
    <p:extLst>
      <p:ext uri="{BB962C8B-B14F-4D97-AF65-F5344CB8AC3E}">
        <p14:creationId xmlns:p14="http://schemas.microsoft.com/office/powerpoint/2010/main" val="2294044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5AF09-CAF9-2471-914E-BA4145D88692}"/>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0BACF463-482C-DE7B-B832-5904C98D8B69}"/>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F6AE1D7E-62F5-B6AD-D386-8F2BB64EFC1E}"/>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Canonical Cover</a:t>
            </a:r>
          </a:p>
          <a:p>
            <a:pPr marL="342900"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EXTRANEOUS ATTRIBUTES: </a:t>
            </a:r>
          </a:p>
          <a:p>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645C75E5-2040-88E9-F3FD-BA84284EB9FB}"/>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75</a:t>
            </a:fld>
            <a:endParaRPr lang="en-IN" sz="1050" b="0" strike="noStrike" spc="-1">
              <a:latin typeface="Times New Roman"/>
            </a:endParaRPr>
          </a:p>
        </p:txBody>
      </p:sp>
      <p:sp>
        <p:nvSpPr>
          <p:cNvPr id="160" name="TextShape 4">
            <a:extLst>
              <a:ext uri="{FF2B5EF4-FFF2-40B4-BE49-F238E27FC236}">
                <a16:creationId xmlns:a16="http://schemas.microsoft.com/office/drawing/2014/main" id="{59DAD97C-3065-3A35-A8F3-68F957351FD2}"/>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8" name="Picture 7">
            <a:extLst>
              <a:ext uri="{FF2B5EF4-FFF2-40B4-BE49-F238E27FC236}">
                <a16:creationId xmlns:a16="http://schemas.microsoft.com/office/drawing/2014/main" id="{1163291B-356B-4C37-BC11-3A587FE522BC}"/>
              </a:ext>
            </a:extLst>
          </p:cNvPr>
          <p:cNvPicPr>
            <a:picLocks noChangeAspect="1"/>
          </p:cNvPicPr>
          <p:nvPr/>
        </p:nvPicPr>
        <p:blipFill>
          <a:blip r:embed="rId2"/>
          <a:stretch>
            <a:fillRect/>
          </a:stretch>
        </p:blipFill>
        <p:spPr>
          <a:xfrm>
            <a:off x="1260762" y="2553106"/>
            <a:ext cx="7857991" cy="3714686"/>
          </a:xfrm>
          <a:prstGeom prst="rect">
            <a:avLst/>
          </a:prstGeom>
        </p:spPr>
      </p:pic>
    </p:spTree>
    <p:extLst>
      <p:ext uri="{BB962C8B-B14F-4D97-AF65-F5344CB8AC3E}">
        <p14:creationId xmlns:p14="http://schemas.microsoft.com/office/powerpoint/2010/main" val="42744296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41ED3-2008-76B9-0E17-E68B8B4BCE81}"/>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C8A0BFAF-62BA-238C-7799-AE6AC6B71945}"/>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B1716CBD-C2B4-F265-43EC-9BE0DB8ECA4B}"/>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Canonical Cover</a:t>
            </a:r>
          </a:p>
          <a:p>
            <a:pPr marL="342900"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EXTRANEOUS ATTRIBUTES: </a:t>
            </a: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t>Removing extraneous attributes helps simplify functional dependencies and is essential for database normalization, such as when computing </a:t>
            </a:r>
            <a:r>
              <a:rPr lang="en-US" sz="2000" b="1" dirty="0"/>
              <a:t>candidate keys</a:t>
            </a:r>
            <a:r>
              <a:rPr lang="en-US" sz="2000" dirty="0"/>
              <a:t> or simplifying </a:t>
            </a:r>
            <a:r>
              <a:rPr lang="en-US" sz="2000" b="1" dirty="0"/>
              <a:t>normal forms</a:t>
            </a:r>
            <a:r>
              <a:rPr lang="en-US" sz="2000" dirty="0"/>
              <a:t>.</a:t>
            </a:r>
            <a:endParaRPr lang="en-US" sz="2000" b="1" spc="-1" dirty="0">
              <a:latin typeface="Calibri" panose="020F0502020204030204" pitchFamily="34" charset="0"/>
              <a:ea typeface="Calibri" panose="020F0502020204030204" pitchFamily="34" charset="0"/>
              <a:cs typeface="Calibri" panose="020F0502020204030204" pitchFamily="34" charset="0"/>
            </a:endParaRPr>
          </a:p>
          <a:p>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8C7446A1-1F8B-5C0D-4FF6-FA3D2F2B6441}"/>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76</a:t>
            </a:fld>
            <a:endParaRPr lang="en-IN" sz="1050" b="0" strike="noStrike" spc="-1">
              <a:latin typeface="Times New Roman"/>
            </a:endParaRPr>
          </a:p>
        </p:txBody>
      </p:sp>
      <p:sp>
        <p:nvSpPr>
          <p:cNvPr id="160" name="TextShape 4">
            <a:extLst>
              <a:ext uri="{FF2B5EF4-FFF2-40B4-BE49-F238E27FC236}">
                <a16:creationId xmlns:a16="http://schemas.microsoft.com/office/drawing/2014/main" id="{F0CA43D7-6C6F-9551-4FE1-D46A54966DE9}"/>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A0226561-32CD-4B75-82CB-3D03FC303EBD}"/>
              </a:ext>
            </a:extLst>
          </p:cNvPr>
          <p:cNvPicPr>
            <a:picLocks noChangeAspect="1"/>
          </p:cNvPicPr>
          <p:nvPr/>
        </p:nvPicPr>
        <p:blipFill>
          <a:blip r:embed="rId2"/>
          <a:stretch>
            <a:fillRect/>
          </a:stretch>
        </p:blipFill>
        <p:spPr>
          <a:xfrm>
            <a:off x="1208101" y="2634379"/>
            <a:ext cx="10136015" cy="2143424"/>
          </a:xfrm>
          <a:prstGeom prst="rect">
            <a:avLst/>
          </a:prstGeom>
        </p:spPr>
      </p:pic>
    </p:spTree>
    <p:extLst>
      <p:ext uri="{BB962C8B-B14F-4D97-AF65-F5344CB8AC3E}">
        <p14:creationId xmlns:p14="http://schemas.microsoft.com/office/powerpoint/2010/main" val="3584394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A531A-822B-71B9-CD5A-89E8A35B9F43}"/>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2E7AE6BF-7905-107E-702D-B973CBDD8F18}"/>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2D6E101B-4C2D-2653-2597-41AA1AAF1F66}"/>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Canonical Cover -</a:t>
            </a:r>
            <a:r>
              <a:rPr lang="en-US" sz="2000" spc="-1" dirty="0">
                <a:latin typeface="Calibri" panose="020F0502020204030204" pitchFamily="34" charset="0"/>
                <a:ea typeface="Calibri" panose="020F0502020204030204" pitchFamily="34" charset="0"/>
                <a:cs typeface="Calibri" panose="020F0502020204030204" pitchFamily="34" charset="0"/>
              </a:rPr>
              <a:t> construct a simplified set of functional dependencies </a:t>
            </a:r>
            <a:r>
              <a:rPr lang="en-US" sz="2000" b="1" spc="-1" dirty="0">
                <a:solidFill>
                  <a:srgbClr val="7030A0"/>
                </a:solidFill>
                <a:latin typeface="Calibri" panose="020F0502020204030204" pitchFamily="34" charset="0"/>
                <a:ea typeface="Calibri" panose="020F0502020204030204" pitchFamily="34" charset="0"/>
                <a:cs typeface="Calibri" panose="020F0502020204030204" pitchFamily="34" charset="0"/>
              </a:rPr>
              <a:t>equivalent</a:t>
            </a:r>
            <a:r>
              <a:rPr lang="en-US" sz="2000" spc="-1" dirty="0">
                <a:latin typeface="Calibri" panose="020F0502020204030204" pitchFamily="34" charset="0"/>
                <a:ea typeface="Calibri" panose="020F0502020204030204" pitchFamily="34" charset="0"/>
                <a:cs typeface="Calibri" panose="020F0502020204030204" pitchFamily="34" charset="0"/>
              </a:rPr>
              <a:t> to a given set of functional dependencies.</a:t>
            </a:r>
          </a:p>
          <a:p>
            <a:pPr marL="342900"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A canonical cover Fc for F is a set of dependencies such that F logically implies all dependencies in Fc, and Fc logically implies all dependencies in F. </a:t>
            </a:r>
          </a:p>
          <a:p>
            <a:pPr marL="342900"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Fc must have the following properties:</a:t>
            </a:r>
          </a:p>
          <a:p>
            <a:pPr marL="914400" lvl="1"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No functional dependency in Fc contains an extraneous attribute.</a:t>
            </a:r>
          </a:p>
          <a:p>
            <a:pPr marL="914400" lvl="1" indent="-457200">
              <a:buFont typeface="+mj-lt"/>
              <a:buAutoNum type="arabicPeriod"/>
            </a:pPr>
            <a:r>
              <a:rPr lang="en-US" sz="2000" spc="-1" dirty="0">
                <a:latin typeface="Calibri" panose="020F0502020204030204" pitchFamily="34" charset="0"/>
                <a:ea typeface="Calibri" panose="020F0502020204030204" pitchFamily="34" charset="0"/>
                <a:cs typeface="Calibri" panose="020F0502020204030204" pitchFamily="34" charset="0"/>
              </a:rPr>
              <a:t>Each left side of a functional dependency in Fc is unique. That is, there are no two dependencies α1 → β1 and α2 → β2 in Fc such that α1 = α2.</a:t>
            </a: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62ADA500-9BCB-1A64-AC0F-6E2B857E401A}"/>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77</a:t>
            </a:fld>
            <a:endParaRPr lang="en-IN" sz="1050" b="0" strike="noStrike" spc="-1">
              <a:latin typeface="Times New Roman"/>
            </a:endParaRPr>
          </a:p>
        </p:txBody>
      </p:sp>
      <p:sp>
        <p:nvSpPr>
          <p:cNvPr id="160" name="TextShape 4">
            <a:extLst>
              <a:ext uri="{FF2B5EF4-FFF2-40B4-BE49-F238E27FC236}">
                <a16:creationId xmlns:a16="http://schemas.microsoft.com/office/drawing/2014/main" id="{6242361A-4C9B-4C37-BD25-98E8907B6728}"/>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4" name="Picture 3">
            <a:extLst>
              <a:ext uri="{FF2B5EF4-FFF2-40B4-BE49-F238E27FC236}">
                <a16:creationId xmlns:a16="http://schemas.microsoft.com/office/drawing/2014/main" id="{5779904C-690B-890D-7CC2-1D11E1BC0FB6}"/>
              </a:ext>
            </a:extLst>
          </p:cNvPr>
          <p:cNvPicPr>
            <a:picLocks noChangeAspect="1"/>
          </p:cNvPicPr>
          <p:nvPr/>
        </p:nvPicPr>
        <p:blipFill>
          <a:blip r:embed="rId2"/>
          <a:stretch>
            <a:fillRect/>
          </a:stretch>
        </p:blipFill>
        <p:spPr>
          <a:xfrm>
            <a:off x="3041073" y="4305244"/>
            <a:ext cx="4439141" cy="1967620"/>
          </a:xfrm>
          <a:prstGeom prst="rect">
            <a:avLst/>
          </a:prstGeom>
        </p:spPr>
      </p:pic>
    </p:spTree>
    <p:extLst>
      <p:ext uri="{BB962C8B-B14F-4D97-AF65-F5344CB8AC3E}">
        <p14:creationId xmlns:p14="http://schemas.microsoft.com/office/powerpoint/2010/main" val="14950549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37875-D57F-A480-5C49-58B391A63CBF}"/>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A791ADEB-4427-DD21-4DC5-108AAF6B5545}"/>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9750EA15-9B98-7666-C94C-1766FC8F6CDD}"/>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Example</a:t>
            </a: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The steps of computing the canonical cover (Fc) for the given set of functional dependencies F will be shown below:</a:t>
            </a: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D6D4F657-F362-709C-5D9C-B5561BC99404}"/>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78</a:t>
            </a:fld>
            <a:endParaRPr lang="en-IN" sz="1050" b="0" strike="noStrike" spc="-1">
              <a:latin typeface="Times New Roman"/>
            </a:endParaRPr>
          </a:p>
        </p:txBody>
      </p:sp>
      <p:sp>
        <p:nvSpPr>
          <p:cNvPr id="160" name="TextShape 4">
            <a:extLst>
              <a:ext uri="{FF2B5EF4-FFF2-40B4-BE49-F238E27FC236}">
                <a16:creationId xmlns:a16="http://schemas.microsoft.com/office/drawing/2014/main" id="{41EDC039-4237-722C-1853-0956DB724FAF}"/>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4" name="Picture 3">
            <a:extLst>
              <a:ext uri="{FF2B5EF4-FFF2-40B4-BE49-F238E27FC236}">
                <a16:creationId xmlns:a16="http://schemas.microsoft.com/office/drawing/2014/main" id="{4DCA92B2-C9E6-E7AE-B77C-2CE1AEBECB41}"/>
              </a:ext>
            </a:extLst>
          </p:cNvPr>
          <p:cNvPicPr>
            <a:picLocks noChangeAspect="1"/>
          </p:cNvPicPr>
          <p:nvPr/>
        </p:nvPicPr>
        <p:blipFill>
          <a:blip r:embed="rId2"/>
          <a:stretch>
            <a:fillRect/>
          </a:stretch>
        </p:blipFill>
        <p:spPr>
          <a:xfrm>
            <a:off x="1181765" y="2235355"/>
            <a:ext cx="6984811" cy="2510050"/>
          </a:xfrm>
          <a:prstGeom prst="rect">
            <a:avLst/>
          </a:prstGeom>
        </p:spPr>
      </p:pic>
    </p:spTree>
    <p:extLst>
      <p:ext uri="{BB962C8B-B14F-4D97-AF65-F5344CB8AC3E}">
        <p14:creationId xmlns:p14="http://schemas.microsoft.com/office/powerpoint/2010/main" val="39961949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55F15-9D44-884A-A030-09F04ADA5C16}"/>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C4B2649D-7A1D-9667-CC4F-5320FC43720B}"/>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89A60BA4-6C18-BB9D-2222-96946AE80976}"/>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Example</a:t>
            </a: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EE1F0550-EB73-DF13-3C32-295D9A342BB7}"/>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79</a:t>
            </a:fld>
            <a:endParaRPr lang="en-IN" sz="1050" b="0" strike="noStrike" spc="-1">
              <a:latin typeface="Times New Roman"/>
            </a:endParaRPr>
          </a:p>
        </p:txBody>
      </p:sp>
      <p:sp>
        <p:nvSpPr>
          <p:cNvPr id="160" name="TextShape 4">
            <a:extLst>
              <a:ext uri="{FF2B5EF4-FFF2-40B4-BE49-F238E27FC236}">
                <a16:creationId xmlns:a16="http://schemas.microsoft.com/office/drawing/2014/main" id="{8AB68DFF-1EDB-7573-DDB9-F76950BB7A1E}"/>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6846DB76-A7D4-D578-6FF2-DFE1A4E9EBB3}"/>
              </a:ext>
            </a:extLst>
          </p:cNvPr>
          <p:cNvPicPr>
            <a:picLocks noChangeAspect="1"/>
          </p:cNvPicPr>
          <p:nvPr/>
        </p:nvPicPr>
        <p:blipFill>
          <a:blip r:embed="rId2"/>
          <a:stretch>
            <a:fillRect/>
          </a:stretch>
        </p:blipFill>
        <p:spPr>
          <a:xfrm>
            <a:off x="1205346" y="2304722"/>
            <a:ext cx="7599218" cy="3717158"/>
          </a:xfrm>
          <a:prstGeom prst="rect">
            <a:avLst/>
          </a:prstGeom>
        </p:spPr>
      </p:pic>
    </p:spTree>
    <p:extLst>
      <p:ext uri="{BB962C8B-B14F-4D97-AF65-F5344CB8AC3E}">
        <p14:creationId xmlns:p14="http://schemas.microsoft.com/office/powerpoint/2010/main" val="3484677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8115D-F615-D96C-2C87-7AF68DECCDF2}"/>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051EEB22-FCA3-BF30-3E5D-1ED092D5DACC}"/>
              </a:ext>
            </a:extLst>
          </p:cNvPr>
          <p:cNvSpPr txBox="1"/>
          <p:nvPr/>
        </p:nvSpPr>
        <p:spPr>
          <a:xfrm>
            <a:off x="1154160" y="714636"/>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DATABASE DESIGN: Informal Design Guidelines for Relation Schemas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DCCBAA44-943F-6EE1-4B8E-FB5842B4DCAD}"/>
              </a:ext>
            </a:extLst>
          </p:cNvPr>
          <p:cNvSpPr txBox="1"/>
          <p:nvPr/>
        </p:nvSpPr>
        <p:spPr>
          <a:xfrm>
            <a:off x="1097280" y="1845719"/>
            <a:ext cx="10058040" cy="4388825"/>
          </a:xfrm>
          <a:prstGeom prst="rect">
            <a:avLst/>
          </a:prstGeom>
          <a:noFill/>
          <a:ln>
            <a:noFill/>
          </a:ln>
        </p:spPr>
        <p:txBody>
          <a:bodyPr lIns="0" rIns="0">
            <a:normAutofit/>
          </a:bodyPr>
          <a:lstStyle/>
          <a:p>
            <a:pPr marL="457200" indent="-457200" algn="l">
              <a:buFont typeface="+mj-lt"/>
              <a:buAutoNum type="arabicPeriod"/>
            </a:pPr>
            <a:r>
              <a:rPr lang="en-US" sz="2000" b="1" u="sng" strike="noStrike" spc="-1" dirty="0">
                <a:latin typeface="Calibri" panose="020F0502020204030204" pitchFamily="34" charset="0"/>
                <a:ea typeface="Calibri" panose="020F0502020204030204" pitchFamily="34" charset="0"/>
                <a:cs typeface="Calibri" panose="020F0502020204030204" pitchFamily="34" charset="0"/>
              </a:rPr>
              <a:t>Informal Design Guidelines for Relational Databases</a:t>
            </a:r>
          </a:p>
          <a:p>
            <a:pPr lvl="1"/>
            <a:r>
              <a:rPr lang="en-US" sz="2400" b="1" strike="noStrike" spc="-1" dirty="0">
                <a:latin typeface="Calibri" panose="020F0502020204030204" pitchFamily="34" charset="0"/>
                <a:ea typeface="Calibri" panose="020F0502020204030204" pitchFamily="34" charset="0"/>
                <a:cs typeface="Calibri" panose="020F0502020204030204" pitchFamily="34" charset="0"/>
              </a:rPr>
              <a:t>1.2 Redundant Information in Tuples and Update Anomalies</a:t>
            </a:r>
          </a:p>
          <a:p>
            <a:pPr lvl="1"/>
            <a:r>
              <a:rPr lang="en-US" altLang="en-US" sz="2400" dirty="0"/>
              <a:t>Two relation schemas suffering from update anomalies</a:t>
            </a:r>
            <a:endParaRPr lang="en-US" sz="2400" b="1" strike="noStrike"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b="1"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lvl="1"/>
            <a:endPar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endPar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02928D82-124E-7D72-2416-9BB48CE37966}"/>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8</a:t>
            </a:fld>
            <a:endParaRPr lang="en-IN" sz="1050" b="0" strike="noStrike" spc="-1">
              <a:latin typeface="Times New Roman"/>
            </a:endParaRPr>
          </a:p>
        </p:txBody>
      </p:sp>
      <p:sp>
        <p:nvSpPr>
          <p:cNvPr id="160" name="TextShape 4">
            <a:extLst>
              <a:ext uri="{FF2B5EF4-FFF2-40B4-BE49-F238E27FC236}">
                <a16:creationId xmlns:a16="http://schemas.microsoft.com/office/drawing/2014/main" id="{2EFEB203-2358-B8E6-629D-31AEBD78ACBC}"/>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C3F302F3-281E-D8E4-9CDB-B36F339EFBF8}"/>
              </a:ext>
            </a:extLst>
          </p:cNvPr>
          <p:cNvPicPr>
            <a:picLocks noChangeAspect="1"/>
          </p:cNvPicPr>
          <p:nvPr/>
        </p:nvPicPr>
        <p:blipFill>
          <a:blip r:embed="rId2"/>
          <a:stretch>
            <a:fillRect/>
          </a:stretch>
        </p:blipFill>
        <p:spPr>
          <a:xfrm>
            <a:off x="2207335" y="3008378"/>
            <a:ext cx="6590301" cy="3288228"/>
          </a:xfrm>
          <a:prstGeom prst="rect">
            <a:avLst/>
          </a:prstGeom>
        </p:spPr>
      </p:pic>
    </p:spTree>
    <p:extLst>
      <p:ext uri="{BB962C8B-B14F-4D97-AF65-F5344CB8AC3E}">
        <p14:creationId xmlns:p14="http://schemas.microsoft.com/office/powerpoint/2010/main" val="15270815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8B4DA-A04D-E2E9-6825-742741E0474D}"/>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D88CEDDE-85F8-F44C-0CAB-ED07C684355C}"/>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96651B75-E9CA-D48F-5E8A-8940735D61B0}"/>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Example</a:t>
            </a: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27379A73-5FA4-7CCC-5A07-F76FD40E5578}"/>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80</a:t>
            </a:fld>
            <a:endParaRPr lang="en-IN" sz="1050" b="0" strike="noStrike" spc="-1">
              <a:latin typeface="Times New Roman"/>
            </a:endParaRPr>
          </a:p>
        </p:txBody>
      </p:sp>
      <p:sp>
        <p:nvSpPr>
          <p:cNvPr id="160" name="TextShape 4">
            <a:extLst>
              <a:ext uri="{FF2B5EF4-FFF2-40B4-BE49-F238E27FC236}">
                <a16:creationId xmlns:a16="http://schemas.microsoft.com/office/drawing/2014/main" id="{FFF24243-C72A-3194-C833-B6C6F12E8794}"/>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4" name="Picture 3">
            <a:extLst>
              <a:ext uri="{FF2B5EF4-FFF2-40B4-BE49-F238E27FC236}">
                <a16:creationId xmlns:a16="http://schemas.microsoft.com/office/drawing/2014/main" id="{D08A237D-DAE2-57B1-3E11-41B63A330C40}"/>
              </a:ext>
            </a:extLst>
          </p:cNvPr>
          <p:cNvPicPr>
            <a:picLocks noChangeAspect="1"/>
          </p:cNvPicPr>
          <p:nvPr/>
        </p:nvPicPr>
        <p:blipFill>
          <a:blip r:embed="rId2"/>
          <a:stretch>
            <a:fillRect/>
          </a:stretch>
        </p:blipFill>
        <p:spPr>
          <a:xfrm>
            <a:off x="1267736" y="2167600"/>
            <a:ext cx="7014079" cy="3939965"/>
          </a:xfrm>
          <a:prstGeom prst="rect">
            <a:avLst/>
          </a:prstGeom>
        </p:spPr>
      </p:pic>
    </p:spTree>
    <p:extLst>
      <p:ext uri="{BB962C8B-B14F-4D97-AF65-F5344CB8AC3E}">
        <p14:creationId xmlns:p14="http://schemas.microsoft.com/office/powerpoint/2010/main" val="11604386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7DD4A-4363-08E4-C01D-5D50501806E5}"/>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BBA1BEAA-48F4-0AE1-933E-CB5E9850A92B}"/>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BCFD7E1A-0C42-DE43-3E43-85EC1D94AA14}"/>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Example</a:t>
            </a: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647E4D5E-B015-D40E-42C8-FA659A9A2702}"/>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81</a:t>
            </a:fld>
            <a:endParaRPr lang="en-IN" sz="1050" b="0" strike="noStrike" spc="-1">
              <a:latin typeface="Times New Roman"/>
            </a:endParaRPr>
          </a:p>
        </p:txBody>
      </p:sp>
      <p:sp>
        <p:nvSpPr>
          <p:cNvPr id="160" name="TextShape 4">
            <a:extLst>
              <a:ext uri="{FF2B5EF4-FFF2-40B4-BE49-F238E27FC236}">
                <a16:creationId xmlns:a16="http://schemas.microsoft.com/office/drawing/2014/main" id="{333D8523-0D72-0AF7-5FC5-C21AF32CF323}"/>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5C634334-914A-C62F-4E45-77D95792A919}"/>
              </a:ext>
            </a:extLst>
          </p:cNvPr>
          <p:cNvPicPr>
            <a:picLocks noChangeAspect="1"/>
          </p:cNvPicPr>
          <p:nvPr/>
        </p:nvPicPr>
        <p:blipFill>
          <a:blip r:embed="rId2"/>
          <a:stretch>
            <a:fillRect/>
          </a:stretch>
        </p:blipFill>
        <p:spPr>
          <a:xfrm>
            <a:off x="1267691" y="2292186"/>
            <a:ext cx="6289964" cy="3918613"/>
          </a:xfrm>
          <a:prstGeom prst="rect">
            <a:avLst/>
          </a:prstGeom>
        </p:spPr>
      </p:pic>
    </p:spTree>
    <p:extLst>
      <p:ext uri="{BB962C8B-B14F-4D97-AF65-F5344CB8AC3E}">
        <p14:creationId xmlns:p14="http://schemas.microsoft.com/office/powerpoint/2010/main" val="31907869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396B6-08B0-9894-D0B5-2EA18B07778E}"/>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F6A824AA-1DC0-0554-6EBC-9B40017656FE}"/>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FUNCTIONAL DEPENDENCIES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DFB0BC6F-20C7-AA97-E2FD-057C614CDCE1}"/>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Dependency Preservation:</a:t>
            </a:r>
          </a:p>
          <a:p>
            <a:pPr marL="342900"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This is an additional property to ensure a good relational design.</a:t>
            </a:r>
          </a:p>
          <a:p>
            <a:pPr marL="342900"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Let F be a set of functional dependencies on a schema R.</a:t>
            </a:r>
          </a:p>
          <a:p>
            <a:pPr marL="342900"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Let R1, R2,…, Rn be a decomposition of R</a:t>
            </a:r>
          </a:p>
          <a:p>
            <a:pPr marL="342900"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The restriction of F to Ri is the set Fi of all functional dependencies in F+ that include only attributes of Ri.</a:t>
            </a:r>
          </a:p>
          <a:p>
            <a:pPr marL="342900"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Since all functional dependencies in a restriction</a:t>
            </a:r>
          </a:p>
          <a:p>
            <a:r>
              <a:rPr lang="en-US" sz="2000" spc="-1" dirty="0">
                <a:latin typeface="Calibri" panose="020F0502020204030204" pitchFamily="34" charset="0"/>
                <a:ea typeface="Calibri" panose="020F0502020204030204" pitchFamily="34" charset="0"/>
                <a:cs typeface="Calibri" panose="020F0502020204030204" pitchFamily="34" charset="0"/>
              </a:rPr>
              <a:t>involve attributes of only one relation schema, it is possible to test such a dependency for satisfaction by checking only one relation.</a:t>
            </a: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54026FDC-DAF1-B53D-59B5-03E56D88D145}"/>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82</a:t>
            </a:fld>
            <a:endParaRPr lang="en-IN" sz="1050" b="0" strike="noStrike" spc="-1">
              <a:latin typeface="Times New Roman"/>
            </a:endParaRPr>
          </a:p>
        </p:txBody>
      </p:sp>
      <p:sp>
        <p:nvSpPr>
          <p:cNvPr id="160" name="TextShape 4">
            <a:extLst>
              <a:ext uri="{FF2B5EF4-FFF2-40B4-BE49-F238E27FC236}">
                <a16:creationId xmlns:a16="http://schemas.microsoft.com/office/drawing/2014/main" id="{235A07C4-C077-21B1-F33F-6C19665C8813}"/>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21653437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533D3-1792-38F6-14D4-42D3A9B8A045}"/>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CCD5E0F0-3C81-2313-13C9-9505AECDE98D}"/>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D695E5FE-8F1D-1C38-40E2-3F09582DAF72}"/>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altLang="en-US" sz="2000" dirty="0">
                <a:latin typeface="Calibri" panose="020F0502020204030204" pitchFamily="34" charset="0"/>
                <a:ea typeface="Calibri" panose="020F0502020204030204" pitchFamily="34" charset="0"/>
                <a:cs typeface="Calibri" panose="020F0502020204030204" pitchFamily="34" charset="0"/>
              </a:rPr>
              <a:t>NORMAL FORMS BASED ON PRIMARY KEYS</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Normalization of Relations </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Practical Use of Normal Forms </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Definitions of Keys and Attributes Participating in Keys </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First Normal Form</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Second Normal Form</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Third Normal Form</a:t>
            </a: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Normalization: </a:t>
            </a:r>
            <a:r>
              <a:rPr lang="en-US" sz="2000" spc="-1" dirty="0">
                <a:latin typeface="Calibri" panose="020F0502020204030204" pitchFamily="34" charset="0"/>
                <a:ea typeface="Calibri" panose="020F0502020204030204" pitchFamily="34" charset="0"/>
                <a:cs typeface="Calibri" panose="020F0502020204030204" pitchFamily="34" charset="0"/>
              </a:rPr>
              <a:t>The process of decomposing unsatisfactory "bad" relations </a:t>
            </a:r>
            <a:r>
              <a:rPr lang="en-US" sz="2000" b="1" i="1" spc="-1" dirty="0">
                <a:solidFill>
                  <a:schemeClr val="accent2"/>
                </a:solidFill>
                <a:latin typeface="Calibri" panose="020F0502020204030204" pitchFamily="34" charset="0"/>
                <a:ea typeface="Calibri" panose="020F0502020204030204" pitchFamily="34" charset="0"/>
                <a:cs typeface="Calibri" panose="020F0502020204030204" pitchFamily="34" charset="0"/>
              </a:rPr>
              <a:t>by breaking up their attributes into smaller relations</a:t>
            </a:r>
          </a:p>
          <a:p>
            <a:pPr marL="342900"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Normal Form (NF): </a:t>
            </a:r>
            <a:r>
              <a:rPr lang="en-US" sz="2000" spc="-1" dirty="0">
                <a:latin typeface="Calibri" panose="020F0502020204030204" pitchFamily="34" charset="0"/>
                <a:ea typeface="Calibri" panose="020F0502020204030204" pitchFamily="34" charset="0"/>
                <a:cs typeface="Calibri" panose="020F0502020204030204" pitchFamily="34" charset="0"/>
              </a:rPr>
              <a:t>Condition </a:t>
            </a:r>
            <a:r>
              <a:rPr lang="en-US" sz="2000" b="1" i="1" spc="-1" dirty="0">
                <a:solidFill>
                  <a:schemeClr val="accent2"/>
                </a:solidFill>
                <a:latin typeface="Calibri" panose="020F0502020204030204" pitchFamily="34" charset="0"/>
                <a:ea typeface="Calibri" panose="020F0502020204030204" pitchFamily="34" charset="0"/>
                <a:cs typeface="Calibri" panose="020F0502020204030204" pitchFamily="34" charset="0"/>
              </a:rPr>
              <a:t>using keys and FDs of a relation</a:t>
            </a:r>
            <a:r>
              <a:rPr lang="en-US" sz="2000" spc="-1" dirty="0">
                <a:latin typeface="Calibri" panose="020F0502020204030204" pitchFamily="34" charset="0"/>
                <a:ea typeface="Calibri" panose="020F0502020204030204" pitchFamily="34" charset="0"/>
                <a:cs typeface="Calibri" panose="020F0502020204030204" pitchFamily="34" charset="0"/>
              </a:rPr>
              <a:t> to </a:t>
            </a:r>
            <a:r>
              <a:rPr lang="en-US" sz="2000" b="1" i="1" spc="-1" dirty="0">
                <a:solidFill>
                  <a:srgbClr val="00B050"/>
                </a:solidFill>
                <a:latin typeface="Calibri" panose="020F0502020204030204" pitchFamily="34" charset="0"/>
                <a:ea typeface="Calibri" panose="020F0502020204030204" pitchFamily="34" charset="0"/>
                <a:cs typeface="Calibri" panose="020F0502020204030204" pitchFamily="34" charset="0"/>
              </a:rPr>
              <a:t>certify whether a relation schema is in a particular normal form</a:t>
            </a:r>
            <a:r>
              <a:rPr lang="en-US" sz="2000" spc="-1" dirty="0">
                <a:latin typeface="Calibri" panose="020F0502020204030204" pitchFamily="34" charset="0"/>
                <a:ea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How keys and FDs are used to determine the type of normal form (NF)?</a:t>
            </a:r>
          </a:p>
          <a:p>
            <a:pPr marL="342900"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9AA9CA4D-19E7-2B57-7BF1-3378A71C343E}"/>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83</a:t>
            </a:fld>
            <a:endParaRPr lang="en-IN" sz="1050" b="0" strike="noStrike" spc="-1">
              <a:latin typeface="Times New Roman"/>
            </a:endParaRPr>
          </a:p>
        </p:txBody>
      </p:sp>
      <p:sp>
        <p:nvSpPr>
          <p:cNvPr id="160" name="TextShape 4">
            <a:extLst>
              <a:ext uri="{FF2B5EF4-FFF2-40B4-BE49-F238E27FC236}">
                <a16:creationId xmlns:a16="http://schemas.microsoft.com/office/drawing/2014/main" id="{5B41C898-0370-7A81-ED97-586A84DFB108}"/>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5758649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7B3EC-7F24-4F71-A848-B7551174DDE2}"/>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106215EB-6E06-58CA-DC86-D6D5568CBDDF}"/>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47CDD332-362A-DE44-3EB3-9514B19A9D67}"/>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i="1" spc="-1" dirty="0">
                <a:latin typeface="Calibri" panose="020F0502020204030204" pitchFamily="34" charset="0"/>
                <a:ea typeface="Calibri" panose="020F0502020204030204" pitchFamily="34" charset="0"/>
                <a:cs typeface="Calibri" panose="020F0502020204030204" pitchFamily="34" charset="0"/>
              </a:rPr>
              <a:t>How keys and FDs are used to determine the type of normal form (NF)?</a:t>
            </a:r>
          </a:p>
          <a:p>
            <a:pPr marL="342900" indent="-342900">
              <a:buFont typeface="Arial" panose="020B0604020202020204" pitchFamily="34" charset="0"/>
              <a:buChar char="•"/>
            </a:pPr>
            <a:endParaRPr lang="en-US" sz="2000" i="1" spc="-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b="1" i="1"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b="1" i="1"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BB353987-9A1C-3E21-7CF2-9FAEC3833190}"/>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84</a:t>
            </a:fld>
            <a:endParaRPr lang="en-IN" sz="1050" b="0" strike="noStrike" spc="-1">
              <a:latin typeface="Times New Roman"/>
            </a:endParaRPr>
          </a:p>
        </p:txBody>
      </p:sp>
      <p:sp>
        <p:nvSpPr>
          <p:cNvPr id="160" name="TextShape 4">
            <a:extLst>
              <a:ext uri="{FF2B5EF4-FFF2-40B4-BE49-F238E27FC236}">
                <a16:creationId xmlns:a16="http://schemas.microsoft.com/office/drawing/2014/main" id="{419674A4-5A60-C967-BDE5-7A0DCEE7EFCC}"/>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graphicFrame>
        <p:nvGraphicFramePr>
          <p:cNvPr id="2" name="Table 1">
            <a:extLst>
              <a:ext uri="{FF2B5EF4-FFF2-40B4-BE49-F238E27FC236}">
                <a16:creationId xmlns:a16="http://schemas.microsoft.com/office/drawing/2014/main" id="{A3D430FF-8B45-7F0C-BD71-C7AB1C8CBB35}"/>
              </a:ext>
            </a:extLst>
          </p:cNvPr>
          <p:cNvGraphicFramePr>
            <a:graphicFrameLocks noGrp="1"/>
          </p:cNvGraphicFramePr>
          <p:nvPr>
            <p:extLst>
              <p:ext uri="{D42A27DB-BD31-4B8C-83A1-F6EECF244321}">
                <p14:modId xmlns:p14="http://schemas.microsoft.com/office/powerpoint/2010/main" val="1533476891"/>
              </p:ext>
            </p:extLst>
          </p:nvPr>
        </p:nvGraphicFramePr>
        <p:xfrm>
          <a:off x="1450109" y="2562321"/>
          <a:ext cx="8128000" cy="219456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3017451476"/>
                    </a:ext>
                  </a:extLst>
                </a:gridCol>
                <a:gridCol w="2032000">
                  <a:extLst>
                    <a:ext uri="{9D8B030D-6E8A-4147-A177-3AD203B41FA5}">
                      <a16:colId xmlns:a16="http://schemas.microsoft.com/office/drawing/2014/main" val="2220855175"/>
                    </a:ext>
                  </a:extLst>
                </a:gridCol>
                <a:gridCol w="2032000">
                  <a:extLst>
                    <a:ext uri="{9D8B030D-6E8A-4147-A177-3AD203B41FA5}">
                      <a16:colId xmlns:a16="http://schemas.microsoft.com/office/drawing/2014/main" val="1638391535"/>
                    </a:ext>
                  </a:extLst>
                </a:gridCol>
                <a:gridCol w="2032000">
                  <a:extLst>
                    <a:ext uri="{9D8B030D-6E8A-4147-A177-3AD203B41FA5}">
                      <a16:colId xmlns:a16="http://schemas.microsoft.com/office/drawing/2014/main" val="1357776361"/>
                    </a:ext>
                  </a:extLst>
                </a:gridCol>
              </a:tblGrid>
              <a:tr h="370840">
                <a:tc>
                  <a:txBody>
                    <a:bodyPr/>
                    <a:lstStyle/>
                    <a:p>
                      <a:r>
                        <a:rPr lang="en-IN" dirty="0"/>
                        <a:t>Keys</a:t>
                      </a:r>
                    </a:p>
                  </a:txBody>
                  <a:tcPr/>
                </a:tc>
                <a:tc>
                  <a:txBody>
                    <a:bodyPr/>
                    <a:lstStyle/>
                    <a:p>
                      <a:r>
                        <a:rPr lang="en-IN" dirty="0"/>
                        <a:t>Functional dependant</a:t>
                      </a:r>
                    </a:p>
                  </a:txBody>
                  <a:tcPr/>
                </a:tc>
                <a:tc>
                  <a:txBody>
                    <a:bodyPr/>
                    <a:lstStyle/>
                    <a:p>
                      <a:r>
                        <a:rPr lang="en-IN" dirty="0"/>
                        <a:t>Multi-valued</a:t>
                      </a:r>
                    </a:p>
                    <a:p>
                      <a:r>
                        <a:rPr lang="en-IN" dirty="0"/>
                        <a:t>Dependencies</a:t>
                      </a:r>
                    </a:p>
                  </a:txBody>
                  <a:tcPr/>
                </a:tc>
                <a:tc>
                  <a:txBody>
                    <a:bodyPr/>
                    <a:lstStyle/>
                    <a:p>
                      <a:r>
                        <a:rPr lang="en-IN" dirty="0"/>
                        <a:t>Type of NF</a:t>
                      </a:r>
                    </a:p>
                  </a:txBody>
                  <a:tcPr/>
                </a:tc>
                <a:extLst>
                  <a:ext uri="{0D108BD9-81ED-4DB2-BD59-A6C34878D82A}">
                    <a16:rowId xmlns:a16="http://schemas.microsoft.com/office/drawing/2014/main" val="2142147455"/>
                  </a:ext>
                </a:extLst>
              </a:tr>
              <a:tr h="370840">
                <a:tc>
                  <a:txBody>
                    <a:bodyPr/>
                    <a:lstStyle/>
                    <a:p>
                      <a:r>
                        <a:rPr lang="en-IN" dirty="0"/>
                        <a:t>Based on Keys of a relation schema</a:t>
                      </a:r>
                    </a:p>
                  </a:txBody>
                  <a:tcPr/>
                </a:tc>
                <a:tc>
                  <a:txBody>
                    <a:bodyPr/>
                    <a:lstStyle/>
                    <a:p>
                      <a:r>
                        <a:rPr lang="en-IN" dirty="0"/>
                        <a:t>Based on FD of a relation schema</a:t>
                      </a:r>
                    </a:p>
                  </a:txBody>
                  <a:tcPr/>
                </a:tc>
                <a:tc>
                  <a:txBody>
                    <a:bodyPr/>
                    <a:lstStyle/>
                    <a:p>
                      <a:pPr algn="ctr"/>
                      <a:r>
                        <a:rPr lang="en-IN" dirty="0"/>
                        <a:t>-</a:t>
                      </a:r>
                    </a:p>
                  </a:txBody>
                  <a:tcPr/>
                </a:tc>
                <a:tc>
                  <a:txBody>
                    <a:bodyPr/>
                    <a:lstStyle/>
                    <a:p>
                      <a:r>
                        <a:rPr lang="en-IN" dirty="0"/>
                        <a:t>2NF,3NF,BCNF</a:t>
                      </a:r>
                    </a:p>
                  </a:txBody>
                  <a:tcPr/>
                </a:tc>
                <a:extLst>
                  <a:ext uri="{0D108BD9-81ED-4DB2-BD59-A6C34878D82A}">
                    <a16:rowId xmlns:a16="http://schemas.microsoft.com/office/drawing/2014/main" val="37220943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Based on Keys of a relation schema</a:t>
                      </a:r>
                    </a:p>
                  </a:txBody>
                  <a:tcPr/>
                </a:tc>
                <a:tc>
                  <a:txBody>
                    <a:bodyPr/>
                    <a:lstStyle/>
                    <a:p>
                      <a:pPr algn="ctr"/>
                      <a:r>
                        <a:rPr lang="en-IN" dirty="0"/>
                        <a:t>-</a:t>
                      </a:r>
                    </a:p>
                  </a:txBody>
                  <a:tcPr/>
                </a:tc>
                <a:tc>
                  <a:txBody>
                    <a:bodyPr/>
                    <a:lstStyle/>
                    <a:p>
                      <a:r>
                        <a:rPr lang="en-IN" dirty="0"/>
                        <a:t>Based on Multivalued dependencies</a:t>
                      </a:r>
                    </a:p>
                  </a:txBody>
                  <a:tcPr/>
                </a:tc>
                <a:tc>
                  <a:txBody>
                    <a:bodyPr/>
                    <a:lstStyle/>
                    <a:p>
                      <a:r>
                        <a:rPr lang="en-IN" dirty="0"/>
                        <a:t>4NF</a:t>
                      </a:r>
                    </a:p>
                  </a:txBody>
                  <a:tcPr/>
                </a:tc>
                <a:extLst>
                  <a:ext uri="{0D108BD9-81ED-4DB2-BD59-A6C34878D82A}">
                    <a16:rowId xmlns:a16="http://schemas.microsoft.com/office/drawing/2014/main" val="2768103120"/>
                  </a:ext>
                </a:extLst>
              </a:tr>
            </a:tbl>
          </a:graphicData>
        </a:graphic>
      </p:graphicFrame>
    </p:spTree>
    <p:extLst>
      <p:ext uri="{BB962C8B-B14F-4D97-AF65-F5344CB8AC3E}">
        <p14:creationId xmlns:p14="http://schemas.microsoft.com/office/powerpoint/2010/main" val="1303300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0CCAF-637C-EF4D-C96B-57A9B9AB1925}"/>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8E09841A-B860-C8A4-3513-3E4C0AA545DE}"/>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CF468A75-8893-0624-5D0A-CDAC1515DD9E}"/>
              </a:ext>
            </a:extLst>
          </p:cNvPr>
          <p:cNvSpPr txBox="1"/>
          <p:nvPr/>
        </p:nvSpPr>
        <p:spPr>
          <a:xfrm>
            <a:off x="1097279" y="1845719"/>
            <a:ext cx="10873047" cy="4340335"/>
          </a:xfrm>
          <a:prstGeom prst="rect">
            <a:avLst/>
          </a:prstGeom>
          <a:noFill/>
          <a:ln>
            <a:noFill/>
          </a:ln>
        </p:spPr>
        <p:txBody>
          <a:bodyPr lIns="0" rIns="0">
            <a:normAutofit/>
          </a:bodyPr>
          <a:lstStyle/>
          <a:p>
            <a:pPr marL="342900" marR="0" lvl="0" indent="-342900" algn="l" defTabSz="914400" rtl="0" eaLnBrk="1" fontAlgn="base" latinLnBrk="0" hangingPunct="1">
              <a:lnSpc>
                <a:spcPct val="150000"/>
              </a:lnSpc>
              <a:spcBef>
                <a:spcPct val="20000"/>
              </a:spcBef>
              <a:spcAft>
                <a:spcPct val="0"/>
              </a:spcAft>
              <a:buClr>
                <a:srgbClr val="FF0000"/>
              </a:buClr>
              <a:buSzTx/>
              <a:buFont typeface="Arial" panose="020B0604020202020204" pitchFamily="34" charset="0"/>
              <a:buChar char="•"/>
              <a:tabLst/>
              <a:defRPr/>
            </a:pPr>
            <a:r>
              <a:rPr lang="en-US" altLang="en-US" sz="2000" b="1" u="sng" spc="-1" dirty="0">
                <a:latin typeface="Calibri" panose="020F0502020204030204" pitchFamily="34" charset="0"/>
                <a:ea typeface="Calibri" panose="020F0502020204030204" pitchFamily="34" charset="0"/>
                <a:cs typeface="Calibri" panose="020F0502020204030204" pitchFamily="34" charset="0"/>
              </a:rPr>
              <a:t>Normalization</a:t>
            </a:r>
            <a:r>
              <a:rPr lang="en-US" altLang="en-US" sz="2000" spc="-1" dirty="0">
                <a:latin typeface="Calibri" panose="020F0502020204030204" pitchFamily="34" charset="0"/>
                <a:ea typeface="Calibri" panose="020F0502020204030204" pitchFamily="34" charset="0"/>
                <a:cs typeface="Calibri" panose="020F0502020204030204" pitchFamily="34" charset="0"/>
              </a:rPr>
              <a:t> is carried out in practice so that the </a:t>
            </a:r>
            <a:r>
              <a:rPr lang="en-US" alt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rPr>
              <a:t>resulting designs are of high quality and meet the desirable properties</a:t>
            </a:r>
            <a:r>
              <a:rPr lang="en-US" altLang="en-US" sz="2000" spc="-1" dirty="0">
                <a:latin typeface="Calibri" panose="020F0502020204030204" pitchFamily="34" charset="0"/>
                <a:ea typeface="Calibri" panose="020F0502020204030204" pitchFamily="34" charset="0"/>
                <a:cs typeface="Calibri" panose="020F0502020204030204" pitchFamily="34" charset="0"/>
              </a:rPr>
              <a:t>.</a:t>
            </a:r>
          </a:p>
          <a:p>
            <a:pPr marL="342900" marR="0" lvl="0" indent="-342900" algn="l" defTabSz="914400" rtl="0" eaLnBrk="1" fontAlgn="base" latinLnBrk="0" hangingPunct="1">
              <a:lnSpc>
                <a:spcPct val="150000"/>
              </a:lnSpc>
              <a:spcBef>
                <a:spcPct val="20000"/>
              </a:spcBef>
              <a:spcAft>
                <a:spcPct val="0"/>
              </a:spcAft>
              <a:buClr>
                <a:srgbClr val="FF0000"/>
              </a:buClr>
              <a:buSzTx/>
              <a:buFont typeface="Arial" panose="020B0604020202020204" pitchFamily="34" charset="0"/>
              <a:buChar char="•"/>
              <a:tabLst/>
              <a:defRPr/>
            </a:pPr>
            <a:r>
              <a:rPr lang="en-US" altLang="en-US" sz="2000" spc="-1" dirty="0">
                <a:latin typeface="Calibri" panose="020F0502020204030204" pitchFamily="34" charset="0"/>
                <a:ea typeface="Calibri" panose="020F0502020204030204" pitchFamily="34" charset="0"/>
                <a:cs typeface="Calibri" panose="020F0502020204030204" pitchFamily="34" charset="0"/>
              </a:rPr>
              <a:t>The </a:t>
            </a:r>
            <a:r>
              <a:rPr lang="en-US" alt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rPr>
              <a:t>practical utility </a:t>
            </a:r>
            <a:r>
              <a:rPr lang="en-US" altLang="en-US" sz="2000" spc="-1" dirty="0">
                <a:latin typeface="Calibri" panose="020F0502020204030204" pitchFamily="34" charset="0"/>
                <a:ea typeface="Calibri" panose="020F0502020204030204" pitchFamily="34" charset="0"/>
                <a:cs typeface="Calibri" panose="020F0502020204030204" pitchFamily="34" charset="0"/>
              </a:rPr>
              <a:t>of these normal forms becomes questionable when the constraints on which they are based are</a:t>
            </a:r>
            <a:r>
              <a:rPr lang="en-US" alt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altLang="en-US" sz="2000" b="1" i="1" spc="-1" dirty="0">
                <a:solidFill>
                  <a:srgbClr val="FF0000"/>
                </a:solidFill>
                <a:latin typeface="Calibri" panose="020F0502020204030204" pitchFamily="34" charset="0"/>
                <a:ea typeface="Calibri" panose="020F0502020204030204" pitchFamily="34" charset="0"/>
                <a:cs typeface="Calibri" panose="020F0502020204030204" pitchFamily="34" charset="0"/>
              </a:rPr>
              <a:t>hard to understand </a:t>
            </a:r>
            <a:r>
              <a:rPr lang="en-US" altLang="en-US" sz="2000" spc="-1" dirty="0">
                <a:latin typeface="Calibri" panose="020F0502020204030204" pitchFamily="34" charset="0"/>
                <a:ea typeface="Calibri" panose="020F0502020204030204" pitchFamily="34" charset="0"/>
                <a:cs typeface="Calibri" panose="020F0502020204030204" pitchFamily="34" charset="0"/>
              </a:rPr>
              <a:t>or to </a:t>
            </a:r>
            <a:r>
              <a:rPr lang="en-US" altLang="en-US" sz="2000" b="1" i="1" spc="-1" dirty="0">
                <a:solidFill>
                  <a:srgbClr val="FF0000"/>
                </a:solidFill>
                <a:latin typeface="Calibri" panose="020F0502020204030204" pitchFamily="34" charset="0"/>
                <a:ea typeface="Calibri" panose="020F0502020204030204" pitchFamily="34" charset="0"/>
                <a:cs typeface="Calibri" panose="020F0502020204030204" pitchFamily="34" charset="0"/>
              </a:rPr>
              <a:t>detect</a:t>
            </a:r>
            <a:r>
              <a:rPr lang="en-US" altLang="en-US" sz="2000" spc="-1" dirty="0">
                <a:latin typeface="Calibri" panose="020F0502020204030204" pitchFamily="34" charset="0"/>
                <a:ea typeface="Calibri" panose="020F0502020204030204" pitchFamily="34" charset="0"/>
                <a:cs typeface="Calibri" panose="020F0502020204030204" pitchFamily="34" charset="0"/>
              </a:rPr>
              <a:t>.</a:t>
            </a:r>
          </a:p>
          <a:p>
            <a:pPr marL="342900" marR="0" lvl="0" indent="-342900" algn="l" defTabSz="914400" rtl="0" eaLnBrk="1" fontAlgn="base" latinLnBrk="0" hangingPunct="1">
              <a:lnSpc>
                <a:spcPct val="150000"/>
              </a:lnSpc>
              <a:spcBef>
                <a:spcPct val="20000"/>
              </a:spcBef>
              <a:spcAft>
                <a:spcPct val="0"/>
              </a:spcAft>
              <a:buClr>
                <a:srgbClr val="FF0000"/>
              </a:buClr>
              <a:buSzTx/>
              <a:buFont typeface="Arial" panose="020B0604020202020204" pitchFamily="34" charset="0"/>
              <a:buChar char="•"/>
              <a:tabLst/>
              <a:defRPr/>
            </a:pPr>
            <a:r>
              <a:rPr lang="en-US" altLang="en-US" sz="2000" spc="-1" dirty="0">
                <a:latin typeface="Calibri" panose="020F0502020204030204" pitchFamily="34" charset="0"/>
                <a:ea typeface="Calibri" panose="020F0502020204030204" pitchFamily="34" charset="0"/>
                <a:cs typeface="Calibri" panose="020F0502020204030204" pitchFamily="34" charset="0"/>
              </a:rPr>
              <a:t>The database designers </a:t>
            </a:r>
            <a:r>
              <a:rPr lang="en-US" altLang="en-US" sz="2000" b="1" i="1" spc="-1" dirty="0">
                <a:solidFill>
                  <a:srgbClr val="FF0000"/>
                </a:solidFill>
                <a:latin typeface="Calibri" panose="020F0502020204030204" pitchFamily="34" charset="0"/>
                <a:ea typeface="Calibri" panose="020F0502020204030204" pitchFamily="34" charset="0"/>
                <a:cs typeface="Calibri" panose="020F0502020204030204" pitchFamily="34" charset="0"/>
              </a:rPr>
              <a:t>need not </a:t>
            </a:r>
            <a:r>
              <a:rPr lang="en-US" altLang="en-US" sz="2000" spc="-1" dirty="0">
                <a:latin typeface="Calibri" panose="020F0502020204030204" pitchFamily="34" charset="0"/>
                <a:ea typeface="Calibri" panose="020F0502020204030204" pitchFamily="34" charset="0"/>
                <a:cs typeface="Calibri" panose="020F0502020204030204" pitchFamily="34" charset="0"/>
              </a:rPr>
              <a:t>normalize to the highest possible normal form. (usually up to 3NF, BCNF or 4NF)</a:t>
            </a:r>
          </a:p>
          <a:p>
            <a:pPr marL="342900" marR="0" lvl="0" indent="-342900" algn="l" defTabSz="914400" rtl="0" eaLnBrk="1" fontAlgn="base" latinLnBrk="0" hangingPunct="1">
              <a:lnSpc>
                <a:spcPct val="150000"/>
              </a:lnSpc>
              <a:spcBef>
                <a:spcPct val="20000"/>
              </a:spcBef>
              <a:spcAft>
                <a:spcPct val="0"/>
              </a:spcAft>
              <a:buClr>
                <a:srgbClr val="FF0000"/>
              </a:buClr>
              <a:buSzTx/>
              <a:buFont typeface="Arial" panose="020B0604020202020204" pitchFamily="34" charset="0"/>
              <a:buChar char="•"/>
              <a:tabLst/>
              <a:defRPr/>
            </a:pPr>
            <a:r>
              <a:rPr lang="en-US" altLang="en-US" sz="2000" b="1" u="sng" spc="-1" dirty="0">
                <a:latin typeface="Calibri" panose="020F0502020204030204" pitchFamily="34" charset="0"/>
                <a:ea typeface="Calibri" panose="020F0502020204030204" pitchFamily="34" charset="0"/>
                <a:cs typeface="Calibri" panose="020F0502020204030204" pitchFamily="34" charset="0"/>
              </a:rPr>
              <a:t>Denormalization:</a:t>
            </a:r>
            <a:r>
              <a:rPr lang="en-US" altLang="en-US" sz="2000" spc="-1" dirty="0">
                <a:latin typeface="Calibri" panose="020F0502020204030204" pitchFamily="34" charset="0"/>
                <a:ea typeface="Calibri" panose="020F0502020204030204" pitchFamily="34" charset="0"/>
                <a:cs typeface="Calibri" panose="020F0502020204030204" pitchFamily="34" charset="0"/>
              </a:rPr>
              <a:t> the process of storing the join of higher normal form relations as a base relation—which is in a lower normal form    </a:t>
            </a:r>
          </a:p>
          <a:p>
            <a:pPr lvl="1">
              <a:lnSpc>
                <a:spcPct val="150000"/>
              </a:lnSpc>
            </a:pPr>
            <a:endParaRPr lang="en-US" sz="2000" b="1" i="1"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32BF4C57-553C-86A7-86BF-2B5A60A52C1A}"/>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85</a:t>
            </a:fld>
            <a:endParaRPr lang="en-IN" sz="1050" b="0" strike="noStrike" spc="-1">
              <a:latin typeface="Times New Roman"/>
            </a:endParaRPr>
          </a:p>
        </p:txBody>
      </p:sp>
      <p:sp>
        <p:nvSpPr>
          <p:cNvPr id="160" name="TextShape 4">
            <a:extLst>
              <a:ext uri="{FF2B5EF4-FFF2-40B4-BE49-F238E27FC236}">
                <a16:creationId xmlns:a16="http://schemas.microsoft.com/office/drawing/2014/main" id="{C7BEFB9F-F54E-EE26-DEDD-AC55D4FEC328}"/>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10576070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6E93F-DE78-D5EB-E15E-5D55A0BA1937}"/>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5909480D-B0AD-D75B-56EC-21705BD67124}"/>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72325697-606E-CBDE-1220-3437E92C11E9}"/>
              </a:ext>
            </a:extLst>
          </p:cNvPr>
          <p:cNvSpPr txBox="1"/>
          <p:nvPr/>
        </p:nvSpPr>
        <p:spPr>
          <a:xfrm>
            <a:off x="1097279" y="1845719"/>
            <a:ext cx="10873047" cy="4340335"/>
          </a:xfrm>
          <a:prstGeom prst="rect">
            <a:avLst/>
          </a:prstGeom>
          <a:noFill/>
          <a:ln>
            <a:noFill/>
          </a:ln>
        </p:spPr>
        <p:txBody>
          <a:bodyPr lIns="0" rIns="0">
            <a:normAutofit/>
          </a:bodyPr>
          <a:lstStyle/>
          <a:p>
            <a:pPr marL="342900" indent="-342900">
              <a:lnSpc>
                <a:spcPct val="150000"/>
              </a:lnSpc>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ATOMIC DOMAINS AND </a:t>
            </a:r>
            <a:r>
              <a:rPr lang="en-US" sz="2000" b="1" u="sng" spc="-1" dirty="0">
                <a:latin typeface="Calibri" panose="020F0502020204030204" pitchFamily="34" charset="0"/>
                <a:ea typeface="Calibri" panose="020F0502020204030204" pitchFamily="34" charset="0"/>
                <a:cs typeface="Calibri" panose="020F0502020204030204" pitchFamily="34" charset="0"/>
              </a:rPr>
              <a:t>FIRST NORMAL (1NF) FORMS</a:t>
            </a:r>
            <a:r>
              <a:rPr lang="en-US" sz="2000" b="1" spc="-1" dirty="0">
                <a:latin typeface="Calibri" panose="020F0502020204030204" pitchFamily="34" charset="0"/>
                <a:ea typeface="Calibri" panose="020F0502020204030204" pitchFamily="34" charset="0"/>
                <a:cs typeface="Calibri" panose="020F0502020204030204" pitchFamily="34" charset="0"/>
              </a:rPr>
              <a:t>:</a:t>
            </a:r>
          </a:p>
          <a:p>
            <a:pPr marL="800100" lvl="1"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Purpose:</a:t>
            </a:r>
            <a:r>
              <a:rPr lang="en-US" sz="2000" spc="-1" dirty="0">
                <a:latin typeface="Calibri" panose="020F0502020204030204" pitchFamily="34" charset="0"/>
                <a:ea typeface="Calibri" panose="020F0502020204030204" pitchFamily="34" charset="0"/>
                <a:cs typeface="Calibri" panose="020F0502020204030204" pitchFamily="34" charset="0"/>
              </a:rPr>
              <a:t> The E-R model allows entity sets and relationship sets to have attributes that have some degree of substructure. Specifically, it allows </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multivalued attributes </a:t>
            </a:r>
            <a:r>
              <a:rPr lang="en-US" sz="2000" spc="-1" dirty="0">
                <a:latin typeface="Calibri" panose="020F0502020204030204" pitchFamily="34" charset="0"/>
                <a:ea typeface="Calibri" panose="020F0502020204030204" pitchFamily="34" charset="0"/>
                <a:cs typeface="Calibri" panose="020F0502020204030204" pitchFamily="34" charset="0"/>
              </a:rPr>
              <a:t>such as </a:t>
            </a:r>
            <a:r>
              <a:rPr lang="en-US" sz="2000" b="1" i="1" spc="-1" dirty="0" err="1">
                <a:latin typeface="Calibri" panose="020F0502020204030204" pitchFamily="34" charset="0"/>
                <a:ea typeface="Calibri" panose="020F0502020204030204" pitchFamily="34" charset="0"/>
                <a:cs typeface="Calibri" panose="020F0502020204030204" pitchFamily="34" charset="0"/>
              </a:rPr>
              <a:t>phone_number</a:t>
            </a:r>
            <a:r>
              <a:rPr lang="en-US" sz="2000" i="1" spc="-1" dirty="0">
                <a:latin typeface="Calibri" panose="020F0502020204030204" pitchFamily="34" charset="0"/>
                <a:ea typeface="Calibri" panose="020F0502020204030204" pitchFamily="34" charset="0"/>
                <a:cs typeface="Calibri" panose="020F0502020204030204" pitchFamily="34" charset="0"/>
              </a:rPr>
              <a:t>; </a:t>
            </a:r>
            <a:r>
              <a:rPr lang="en-US" sz="2000" spc="-1" dirty="0">
                <a:latin typeface="Calibri" panose="020F0502020204030204" pitchFamily="34" charset="0"/>
                <a:ea typeface="Calibri" panose="020F0502020204030204" pitchFamily="34" charset="0"/>
                <a:cs typeface="Calibri" panose="020F0502020204030204" pitchFamily="34" charset="0"/>
              </a:rPr>
              <a:t>and </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composite attributes </a:t>
            </a:r>
            <a:r>
              <a:rPr lang="en-US" sz="2000" spc="-1" dirty="0">
                <a:latin typeface="Calibri" panose="020F0502020204030204" pitchFamily="34" charset="0"/>
                <a:ea typeface="Calibri" panose="020F0502020204030204" pitchFamily="34" charset="0"/>
                <a:cs typeface="Calibri" panose="020F0502020204030204" pitchFamily="34" charset="0"/>
              </a:rPr>
              <a:t>(such as an attribute </a:t>
            </a:r>
            <a:r>
              <a:rPr lang="en-US" sz="2000" b="1" i="1" spc="-1" dirty="0">
                <a:latin typeface="Calibri" panose="020F0502020204030204" pitchFamily="34" charset="0"/>
                <a:ea typeface="Calibri" panose="020F0502020204030204" pitchFamily="34" charset="0"/>
                <a:cs typeface="Calibri" panose="020F0502020204030204" pitchFamily="34" charset="0"/>
              </a:rPr>
              <a:t>address</a:t>
            </a:r>
            <a:r>
              <a:rPr lang="en-US" sz="2000" spc="-1" dirty="0">
                <a:latin typeface="Calibri" panose="020F0502020204030204" pitchFamily="34" charset="0"/>
                <a:ea typeface="Calibri" panose="020F0502020204030204" pitchFamily="34" charset="0"/>
                <a:cs typeface="Calibri" panose="020F0502020204030204" pitchFamily="34" charset="0"/>
              </a:rPr>
              <a:t> with </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component attributes </a:t>
            </a:r>
            <a:r>
              <a:rPr lang="en-US" sz="2000" b="1" i="1" spc="-1" dirty="0">
                <a:latin typeface="Calibri" panose="020F0502020204030204" pitchFamily="34" charset="0"/>
                <a:ea typeface="Calibri" panose="020F0502020204030204" pitchFamily="34" charset="0"/>
                <a:cs typeface="Calibri" panose="020F0502020204030204" pitchFamily="34" charset="0"/>
              </a:rPr>
              <a:t>street, city, and state</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So, when we design tables, each of these type of attributes gets translated into the following from an E-R diagram.</a:t>
            </a:r>
          </a:p>
          <a:p>
            <a:pPr marL="1257300" lvl="2"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Composite Attributes - each component be an attribute in its own right.</a:t>
            </a:r>
          </a:p>
          <a:p>
            <a:pPr marL="1257300" lvl="2"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Multi-valued Attributes - create one tuple for each item in a multivalued set.</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Hence in a relational model, a domain is </a:t>
            </a:r>
            <a:r>
              <a:rPr lang="en-US" sz="2000" b="1" spc="-1" dirty="0">
                <a:latin typeface="Calibri" panose="020F0502020204030204" pitchFamily="34" charset="0"/>
                <a:ea typeface="Calibri" panose="020F0502020204030204" pitchFamily="34" charset="0"/>
                <a:cs typeface="Calibri" panose="020F0502020204030204" pitchFamily="34" charset="0"/>
              </a:rPr>
              <a:t>atomic</a:t>
            </a:r>
            <a:r>
              <a:rPr lang="en-US" sz="2000" spc="-1" dirty="0">
                <a:latin typeface="Calibri" panose="020F0502020204030204" pitchFamily="34" charset="0"/>
                <a:ea typeface="Calibri" panose="020F0502020204030204" pitchFamily="34" charset="0"/>
                <a:cs typeface="Calibri" panose="020F0502020204030204" pitchFamily="34" charset="0"/>
              </a:rPr>
              <a:t> if elements of the domain are considered to be indivisible units.</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A relation schema R </a:t>
            </a:r>
            <a:r>
              <a:rPr lang="en-US" sz="2000" b="1" spc="-1" dirty="0">
                <a:solidFill>
                  <a:srgbClr val="00B050"/>
                </a:solidFill>
                <a:latin typeface="Calibri" panose="020F0502020204030204" pitchFamily="34" charset="0"/>
                <a:ea typeface="Calibri" panose="020F0502020204030204" pitchFamily="34" charset="0"/>
                <a:cs typeface="Calibri" panose="020F0502020204030204" pitchFamily="34" charset="0"/>
              </a:rPr>
              <a:t>is in first normal form (1NF) </a:t>
            </a:r>
            <a:r>
              <a:rPr lang="en-US" sz="2000" spc="-1" dirty="0">
                <a:latin typeface="Calibri" panose="020F0502020204030204" pitchFamily="34" charset="0"/>
                <a:ea typeface="Calibri" panose="020F0502020204030204" pitchFamily="34" charset="0"/>
                <a:cs typeface="Calibri" panose="020F0502020204030204" pitchFamily="34" charset="0"/>
              </a:rPr>
              <a:t>if the </a:t>
            </a:r>
            <a:r>
              <a:rPr lang="en-US" sz="2000" b="1" spc="-1" dirty="0">
                <a:solidFill>
                  <a:schemeClr val="accent2"/>
                </a:solidFill>
                <a:latin typeface="Calibri" panose="020F0502020204030204" pitchFamily="34" charset="0"/>
                <a:ea typeface="Calibri" panose="020F0502020204030204" pitchFamily="34" charset="0"/>
                <a:cs typeface="Calibri" panose="020F0502020204030204" pitchFamily="34" charset="0"/>
              </a:rPr>
              <a:t>domains of all attributes of R are atomic</a:t>
            </a:r>
            <a:r>
              <a:rPr lang="en-US" sz="2000" spc="-1" dirty="0">
                <a:latin typeface="Calibri" panose="020F0502020204030204" pitchFamily="34" charset="0"/>
                <a:ea typeface="Calibri" panose="020F0502020204030204" pitchFamily="34" charset="0"/>
                <a:cs typeface="Calibri" panose="020F0502020204030204" pitchFamily="34" charset="0"/>
              </a:rPr>
              <a:t>.</a:t>
            </a:r>
          </a:p>
        </p:txBody>
      </p:sp>
      <p:sp>
        <p:nvSpPr>
          <p:cNvPr id="159" name="TextShape 3">
            <a:extLst>
              <a:ext uri="{FF2B5EF4-FFF2-40B4-BE49-F238E27FC236}">
                <a16:creationId xmlns:a16="http://schemas.microsoft.com/office/drawing/2014/main" id="{01BFA725-2E38-49BD-9201-B631C54470BB}"/>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86</a:t>
            </a:fld>
            <a:endParaRPr lang="en-IN" sz="1050" b="0" strike="noStrike" spc="-1">
              <a:latin typeface="Times New Roman"/>
            </a:endParaRPr>
          </a:p>
        </p:txBody>
      </p:sp>
      <p:sp>
        <p:nvSpPr>
          <p:cNvPr id="160" name="TextShape 4">
            <a:extLst>
              <a:ext uri="{FF2B5EF4-FFF2-40B4-BE49-F238E27FC236}">
                <a16:creationId xmlns:a16="http://schemas.microsoft.com/office/drawing/2014/main" id="{E6EC6AA1-70BD-90FC-AAD3-EFA27FCA28DB}"/>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8258908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10E5E-E20C-03C7-C021-4DB8A8B292F1}"/>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BDE5161E-7219-1D7A-96D3-C11423AE76D7}"/>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67094AEE-6907-06F2-E260-712975E9DF29}"/>
              </a:ext>
            </a:extLst>
          </p:cNvPr>
          <p:cNvSpPr txBox="1"/>
          <p:nvPr/>
        </p:nvSpPr>
        <p:spPr>
          <a:xfrm>
            <a:off x="1097279" y="1845719"/>
            <a:ext cx="10873047" cy="4340335"/>
          </a:xfrm>
          <a:prstGeom prst="rect">
            <a:avLst/>
          </a:prstGeom>
          <a:noFill/>
          <a:ln>
            <a:noFill/>
          </a:ln>
        </p:spPr>
        <p:txBody>
          <a:bodyPr lIns="0" rIns="0">
            <a:normAutofit/>
          </a:bodyPr>
          <a:lstStyle/>
          <a:p>
            <a:pPr marL="342900" indent="-342900">
              <a:lnSpc>
                <a:spcPct val="150000"/>
              </a:lnSpc>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ATOMIC DOMAINS AND FIRST NORMAL FORMS:</a:t>
            </a:r>
          </a:p>
          <a:p>
            <a:pPr marL="800100" lvl="1" indent="-342900">
              <a:lnSpc>
                <a:spcPct val="150000"/>
              </a:lnSpc>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Examples – </a:t>
            </a:r>
          </a:p>
          <a:p>
            <a:pPr marL="1257300" lvl="2" indent="-342900">
              <a:lnSpc>
                <a:spcPct val="150000"/>
              </a:lnSpc>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A </a:t>
            </a:r>
            <a:r>
              <a:rPr lang="en-US" sz="2000" b="1" i="1" spc="-1" dirty="0">
                <a:solidFill>
                  <a:schemeClr val="accent2"/>
                </a:solidFill>
                <a:latin typeface="Calibri" panose="020F0502020204030204" pitchFamily="34" charset="0"/>
                <a:ea typeface="Calibri" panose="020F0502020204030204" pitchFamily="34" charset="0"/>
                <a:cs typeface="Calibri" panose="020F0502020204030204" pitchFamily="34" charset="0"/>
              </a:rPr>
              <a:t>set of names </a:t>
            </a:r>
            <a:r>
              <a:rPr lang="en-US" sz="2000" spc="-1" dirty="0">
                <a:latin typeface="Calibri" panose="020F0502020204030204" pitchFamily="34" charset="0"/>
                <a:ea typeface="Calibri" panose="020F0502020204030204" pitchFamily="34" charset="0"/>
                <a:cs typeface="Calibri" panose="020F0502020204030204" pitchFamily="34" charset="0"/>
              </a:rPr>
              <a:t>is an example of a non-atomic value. </a:t>
            </a:r>
          </a:p>
          <a:p>
            <a:pPr marL="1257300" lvl="2" indent="-342900">
              <a:lnSpc>
                <a:spcPct val="150000"/>
              </a:lnSpc>
              <a:buFont typeface="Arial" panose="020B0604020202020204" pitchFamily="34" charset="0"/>
              <a:buChar char="•"/>
            </a:pPr>
            <a:r>
              <a:rPr lang="en-US" sz="2000" b="1" spc="-1" dirty="0">
                <a:solidFill>
                  <a:schemeClr val="accent2"/>
                </a:solidFill>
                <a:latin typeface="Calibri" panose="020F0502020204030204" pitchFamily="34" charset="0"/>
                <a:ea typeface="Calibri" panose="020F0502020204030204" pitchFamily="34" charset="0"/>
                <a:cs typeface="Calibri" panose="020F0502020204030204" pitchFamily="34" charset="0"/>
              </a:rPr>
              <a:t>Integers</a:t>
            </a:r>
            <a:r>
              <a:rPr lang="en-US" sz="2000" spc="-1" dirty="0">
                <a:latin typeface="Calibri" panose="020F0502020204030204" pitchFamily="34" charset="0"/>
                <a:ea typeface="Calibri" panose="020F0502020204030204" pitchFamily="34" charset="0"/>
                <a:cs typeface="Calibri" panose="020F0502020204030204" pitchFamily="34" charset="0"/>
              </a:rPr>
              <a:t> are assumed to be atomic.</a:t>
            </a:r>
          </a:p>
          <a:p>
            <a:pPr marL="800100" lvl="1" indent="-342900">
              <a:lnSpc>
                <a:spcPct val="150000"/>
              </a:lnSpc>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So 1NF disallows composite attributes, multivalued attributes, and nested relations; attributes whose values for an individual tuple are non-atomic.</a:t>
            </a:r>
          </a:p>
        </p:txBody>
      </p:sp>
      <p:sp>
        <p:nvSpPr>
          <p:cNvPr id="159" name="TextShape 3">
            <a:extLst>
              <a:ext uri="{FF2B5EF4-FFF2-40B4-BE49-F238E27FC236}">
                <a16:creationId xmlns:a16="http://schemas.microsoft.com/office/drawing/2014/main" id="{D6017E61-6573-8850-A4C5-F7022D22B4CF}"/>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87</a:t>
            </a:fld>
            <a:endParaRPr lang="en-IN" sz="1050" b="0" strike="noStrike" spc="-1">
              <a:latin typeface="Times New Roman"/>
            </a:endParaRPr>
          </a:p>
        </p:txBody>
      </p:sp>
      <p:sp>
        <p:nvSpPr>
          <p:cNvPr id="160" name="TextShape 4">
            <a:extLst>
              <a:ext uri="{FF2B5EF4-FFF2-40B4-BE49-F238E27FC236}">
                <a16:creationId xmlns:a16="http://schemas.microsoft.com/office/drawing/2014/main" id="{00B943B1-124A-6B6D-7F84-1CFD3A95BCFD}"/>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31863944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954B9-1F7A-CF0F-0F4E-ECF11B07252B}"/>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BE48DAA5-9E67-EE6D-0EB2-542D2194742C}"/>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5BEACD9B-A21D-E214-D97E-3966DDE7745B}"/>
              </a:ext>
            </a:extLst>
          </p:cNvPr>
          <p:cNvSpPr txBox="1"/>
          <p:nvPr/>
        </p:nvSpPr>
        <p:spPr>
          <a:xfrm>
            <a:off x="1097279" y="1845719"/>
            <a:ext cx="10873047" cy="4340335"/>
          </a:xfrm>
          <a:prstGeom prst="rect">
            <a:avLst/>
          </a:prstGeom>
          <a:noFill/>
          <a:ln>
            <a:noFill/>
          </a:ln>
        </p:spPr>
        <p:txBody>
          <a:bodyPr lIns="0" rIns="0">
            <a:normAutofit/>
          </a:bodyPr>
          <a:lstStyle/>
          <a:p>
            <a:pPr marL="342900" indent="-342900">
              <a:lnSpc>
                <a:spcPct val="150000"/>
              </a:lnSpc>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89F4254C-067D-A7BE-B529-F6DF266D1F7D}"/>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88</a:t>
            </a:fld>
            <a:endParaRPr lang="en-IN" sz="1050" b="0" strike="noStrike" spc="-1">
              <a:latin typeface="Times New Roman"/>
            </a:endParaRPr>
          </a:p>
        </p:txBody>
      </p:sp>
      <p:sp>
        <p:nvSpPr>
          <p:cNvPr id="160" name="TextShape 4">
            <a:extLst>
              <a:ext uri="{FF2B5EF4-FFF2-40B4-BE49-F238E27FC236}">
                <a16:creationId xmlns:a16="http://schemas.microsoft.com/office/drawing/2014/main" id="{570F93D5-66AE-575C-56AC-4CF9E807F310}"/>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5">
            <a:extLst>
              <a:ext uri="{FF2B5EF4-FFF2-40B4-BE49-F238E27FC236}">
                <a16:creationId xmlns:a16="http://schemas.microsoft.com/office/drawing/2014/main" id="{3102DCAA-DD3E-6CCB-8949-AB01587D88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8572" y="1947828"/>
            <a:ext cx="6168736" cy="4040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7343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E32D4-8895-5FA7-8432-C6E55013D36D}"/>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40B48CD2-2969-5BC2-B3A6-C89D3DDE5CEA}"/>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1CFA8F00-E229-101D-1790-7FFF28B99BCF}"/>
              </a:ext>
            </a:extLst>
          </p:cNvPr>
          <p:cNvSpPr txBox="1"/>
          <p:nvPr/>
        </p:nvSpPr>
        <p:spPr>
          <a:xfrm>
            <a:off x="2545079" y="2175449"/>
            <a:ext cx="10873047" cy="4340335"/>
          </a:xfrm>
          <a:prstGeom prst="rect">
            <a:avLst/>
          </a:prstGeom>
          <a:noFill/>
          <a:ln>
            <a:noFill/>
          </a:ln>
        </p:spPr>
        <p:txBody>
          <a:bodyPr lIns="0" rIns="0">
            <a:normAutofit/>
          </a:bodyPr>
          <a:lstStyle/>
          <a:p>
            <a:pPr marL="342900" indent="-342900">
              <a:lnSpc>
                <a:spcPct val="150000"/>
              </a:lnSpc>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Normalization nested relations into 1NF</a:t>
            </a:r>
          </a:p>
          <a:p>
            <a:pPr marL="342900" indent="-342900">
              <a:lnSpc>
                <a:spcPct val="150000"/>
              </a:lnSpc>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C619C9BF-E1F1-3C40-15B3-8F783A4D9C54}"/>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89</a:t>
            </a:fld>
            <a:endParaRPr lang="en-IN" sz="1050" b="0" strike="noStrike" spc="-1">
              <a:latin typeface="Times New Roman"/>
            </a:endParaRPr>
          </a:p>
        </p:txBody>
      </p:sp>
      <p:sp>
        <p:nvSpPr>
          <p:cNvPr id="160" name="TextShape 4">
            <a:extLst>
              <a:ext uri="{FF2B5EF4-FFF2-40B4-BE49-F238E27FC236}">
                <a16:creationId xmlns:a16="http://schemas.microsoft.com/office/drawing/2014/main" id="{8A00CCE7-3000-EEBE-F4F6-E99F522FC43F}"/>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2" name="Picture 1029">
            <a:extLst>
              <a:ext uri="{FF2B5EF4-FFF2-40B4-BE49-F238E27FC236}">
                <a16:creationId xmlns:a16="http://schemas.microsoft.com/office/drawing/2014/main" id="{04204901-DAB8-1D6E-7E35-11C0D60D1A5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393114" y="-1209896"/>
            <a:ext cx="7017225" cy="970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589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F835D-B563-8DAF-A934-00ECC5BB3B73}"/>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BFEB531E-503F-BB88-C5D2-F8CC37D9AF9A}"/>
              </a:ext>
            </a:extLst>
          </p:cNvPr>
          <p:cNvSpPr txBox="1"/>
          <p:nvPr/>
        </p:nvSpPr>
        <p:spPr>
          <a:xfrm>
            <a:off x="1154160" y="714636"/>
            <a:ext cx="10058040" cy="968040"/>
          </a:xfrm>
          <a:prstGeom prst="rect">
            <a:avLst/>
          </a:prstGeom>
          <a:noFill/>
          <a:ln>
            <a:noFill/>
          </a:ln>
        </p:spPr>
        <p:txBody>
          <a:bodyPr anchor="b">
            <a:noAutofit/>
          </a:bodyPr>
          <a:lstStyle/>
          <a:p>
            <a:pPr algn="ctr">
              <a:lnSpc>
                <a:spcPct val="85000"/>
              </a:lnSpc>
            </a:pPr>
            <a:r>
              <a:rPr lang="en-IN" sz="3600" b="0" strike="noStrike" spc="-52" dirty="0">
                <a:solidFill>
                  <a:srgbClr val="404040"/>
                </a:solidFill>
                <a:latin typeface="Calibri Light"/>
              </a:rPr>
              <a:t>DATABASE DESIGN: Informal Design Guidelines for Relation Schemas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CF5428C0-F8B8-9523-A989-5FEA7A5462C1}"/>
              </a:ext>
            </a:extLst>
          </p:cNvPr>
          <p:cNvSpPr txBox="1"/>
          <p:nvPr/>
        </p:nvSpPr>
        <p:spPr>
          <a:xfrm>
            <a:off x="1097280" y="1845719"/>
            <a:ext cx="10058040" cy="4388825"/>
          </a:xfrm>
          <a:prstGeom prst="rect">
            <a:avLst/>
          </a:prstGeom>
          <a:noFill/>
          <a:ln>
            <a:noFill/>
          </a:ln>
        </p:spPr>
        <p:txBody>
          <a:bodyPr lIns="0" rIns="0">
            <a:normAutofit/>
          </a:bodyPr>
          <a:lstStyle/>
          <a:p>
            <a:pPr marL="457200" indent="-457200" algn="l">
              <a:buFont typeface="+mj-lt"/>
              <a:buAutoNum type="arabicPeriod"/>
            </a:pPr>
            <a:r>
              <a:rPr lang="en-US" sz="2000" b="1" u="sng" strike="noStrike" spc="-1" dirty="0">
                <a:latin typeface="Calibri" panose="020F0502020204030204" pitchFamily="34" charset="0"/>
                <a:ea typeface="Calibri" panose="020F0502020204030204" pitchFamily="34" charset="0"/>
                <a:cs typeface="Calibri" panose="020F0502020204030204" pitchFamily="34" charset="0"/>
              </a:rPr>
              <a:t>Informal Design Guidelines for Relational Databases</a:t>
            </a:r>
          </a:p>
          <a:p>
            <a:pPr lvl="1"/>
            <a:r>
              <a:rPr lang="en-US" sz="2400" b="1" strike="noStrike" spc="-1" dirty="0">
                <a:latin typeface="Calibri" panose="020F0502020204030204" pitchFamily="34" charset="0"/>
                <a:ea typeface="Calibri" panose="020F0502020204030204" pitchFamily="34" charset="0"/>
                <a:cs typeface="Calibri" panose="020F0502020204030204" pitchFamily="34" charset="0"/>
              </a:rPr>
              <a:t>1.2 Redundant Information in Tuples and Update Anomalies</a:t>
            </a: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latin typeface="Calibri" panose="020F0502020204030204" pitchFamily="34" charset="0"/>
              <a:ea typeface="Calibri" panose="020F0502020204030204" pitchFamily="34" charset="0"/>
              <a:cs typeface="Calibri" panose="020F0502020204030204" pitchFamily="34" charset="0"/>
            </a:endParaRPr>
          </a:p>
          <a:p>
            <a:pPr lvl="1"/>
            <a:endParaRPr lang="en-US" sz="2000" b="1"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lvl="1"/>
            <a:endParaRPr lang="en-US" sz="2000"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lvl="1"/>
            <a:endPar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endParaRPr lang="en-US" sz="2000" b="0" strike="noStrike" spc="-1" dirty="0">
              <a:solidFill>
                <a:srgbClr val="404040"/>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2768DD66-84B4-0095-0B72-38842F7FB324}"/>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9</a:t>
            </a:fld>
            <a:endParaRPr lang="en-IN" sz="1050" b="0" strike="noStrike" spc="-1">
              <a:latin typeface="Times New Roman"/>
            </a:endParaRPr>
          </a:p>
        </p:txBody>
      </p:sp>
      <p:sp>
        <p:nvSpPr>
          <p:cNvPr id="160" name="TextShape 4">
            <a:extLst>
              <a:ext uri="{FF2B5EF4-FFF2-40B4-BE49-F238E27FC236}">
                <a16:creationId xmlns:a16="http://schemas.microsoft.com/office/drawing/2014/main" id="{4CAF2CBF-ECA1-B240-551F-F1671D599415}"/>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4" name="Picture 3">
            <a:extLst>
              <a:ext uri="{FF2B5EF4-FFF2-40B4-BE49-F238E27FC236}">
                <a16:creationId xmlns:a16="http://schemas.microsoft.com/office/drawing/2014/main" id="{8A9A908D-3C36-ABE4-3F88-48AD2C95FC3A}"/>
              </a:ext>
            </a:extLst>
          </p:cNvPr>
          <p:cNvPicPr>
            <a:picLocks noChangeAspect="1"/>
          </p:cNvPicPr>
          <p:nvPr/>
        </p:nvPicPr>
        <p:blipFill>
          <a:blip r:embed="rId2"/>
          <a:stretch>
            <a:fillRect/>
          </a:stretch>
        </p:blipFill>
        <p:spPr>
          <a:xfrm>
            <a:off x="1995056" y="2608102"/>
            <a:ext cx="7652273" cy="3626442"/>
          </a:xfrm>
          <a:prstGeom prst="rect">
            <a:avLst/>
          </a:prstGeom>
        </p:spPr>
      </p:pic>
    </p:spTree>
    <p:extLst>
      <p:ext uri="{BB962C8B-B14F-4D97-AF65-F5344CB8AC3E}">
        <p14:creationId xmlns:p14="http://schemas.microsoft.com/office/powerpoint/2010/main" val="33783276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00FB6-AD63-44A0-E34F-29BD32A89CF5}"/>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DBF5231D-CEE9-3847-640E-F84E51FD1C3E}"/>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FAA60852-92D6-1DA9-4491-CB2EE5BE6E45}"/>
              </a:ext>
            </a:extLst>
          </p:cNvPr>
          <p:cNvSpPr txBox="1"/>
          <p:nvPr/>
        </p:nvSpPr>
        <p:spPr>
          <a:xfrm>
            <a:off x="1097279" y="1845719"/>
            <a:ext cx="10873047" cy="4340335"/>
          </a:xfrm>
          <a:prstGeom prst="rect">
            <a:avLst/>
          </a:prstGeom>
          <a:noFill/>
          <a:ln>
            <a:noFill/>
          </a:ln>
        </p:spPr>
        <p:txBody>
          <a:bodyPr lIns="0" rIns="0">
            <a:normAutofit/>
          </a:bodyPr>
          <a:lstStyle/>
          <a:p>
            <a:pPr marL="342900" indent="-342900">
              <a:lnSpc>
                <a:spcPct val="150000"/>
              </a:lnSpc>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SECOND NORMAL (2NF) FORM</a:t>
            </a:r>
            <a:r>
              <a:rPr lang="en-US" sz="2000" b="1" spc="-1" dirty="0">
                <a:latin typeface="Calibri" panose="020F0502020204030204" pitchFamily="34" charset="0"/>
                <a:ea typeface="Calibri" panose="020F0502020204030204" pitchFamily="34" charset="0"/>
                <a:cs typeface="Calibri" panose="020F0502020204030204" pitchFamily="34" charset="0"/>
              </a:rPr>
              <a:t>:</a:t>
            </a:r>
          </a:p>
          <a:p>
            <a:pPr marL="800100" lvl="1" indent="-342900">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Purpose: </a:t>
            </a:r>
            <a:r>
              <a:rPr lang="en-US" sz="2000" spc="-1" dirty="0">
                <a:latin typeface="Calibri" panose="020F0502020204030204" pitchFamily="34" charset="0"/>
                <a:ea typeface="Calibri" panose="020F0502020204030204" pitchFamily="34" charset="0"/>
                <a:cs typeface="Calibri" panose="020F0502020204030204" pitchFamily="34" charset="0"/>
              </a:rPr>
              <a:t>2NF (Second Normal Form) is a level of database normalization designed to </a:t>
            </a:r>
            <a:r>
              <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rPr>
              <a:t>reduce redundancy </a:t>
            </a:r>
            <a:r>
              <a:rPr lang="en-US" sz="2000" spc="-1" dirty="0">
                <a:latin typeface="Calibri" panose="020F0502020204030204" pitchFamily="34" charset="0"/>
                <a:ea typeface="Calibri" panose="020F0502020204030204" pitchFamily="34" charset="0"/>
                <a:cs typeface="Calibri" panose="020F0502020204030204" pitchFamily="34" charset="0"/>
              </a:rPr>
              <a:t>and ensure that the data is logically stored in a way that </a:t>
            </a:r>
            <a:r>
              <a:rPr lang="en-US" sz="2000" spc="-1" dirty="0">
                <a:solidFill>
                  <a:schemeClr val="accent2"/>
                </a:solidFill>
                <a:latin typeface="Calibri" panose="020F0502020204030204" pitchFamily="34" charset="0"/>
                <a:ea typeface="Calibri" panose="020F0502020204030204" pitchFamily="34" charset="0"/>
                <a:cs typeface="Calibri" panose="020F0502020204030204" pitchFamily="34" charset="0"/>
              </a:rPr>
              <a:t>avoids certain types of data anomalies, specifically partial dependency anomalies</a:t>
            </a:r>
            <a:r>
              <a:rPr lang="en-US" sz="2000" spc="-1" dirty="0">
                <a:latin typeface="Calibri" panose="020F0502020204030204" pitchFamily="34" charset="0"/>
                <a:ea typeface="Calibri" panose="020F0502020204030204" pitchFamily="34" charset="0"/>
                <a:cs typeface="Calibri" panose="020F0502020204030204" pitchFamily="34" charset="0"/>
              </a:rPr>
              <a:t>.</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A relation (or table) is in 2NF if it satisfies the following two conditions:</a:t>
            </a:r>
          </a:p>
          <a:p>
            <a:pPr marL="1371600" lvl="2" indent="-457200">
              <a:buFont typeface="+mj-lt"/>
              <a:buAutoNum type="arabicPeriod"/>
            </a:pPr>
            <a:r>
              <a:rPr lang="en-US" sz="2000" b="1" spc="-1" dirty="0">
                <a:latin typeface="Calibri" panose="020F0502020204030204" pitchFamily="34" charset="0"/>
                <a:ea typeface="Calibri" panose="020F0502020204030204" pitchFamily="34" charset="0"/>
                <a:cs typeface="Calibri" panose="020F0502020204030204" pitchFamily="34" charset="0"/>
              </a:rPr>
              <a:t>It is in 1NF (First Normal Form)</a:t>
            </a:r>
            <a:r>
              <a:rPr lang="en-US" sz="2000" spc="-1" dirty="0">
                <a:latin typeface="Calibri" panose="020F0502020204030204" pitchFamily="34" charset="0"/>
                <a:ea typeface="Calibri" panose="020F0502020204030204" pitchFamily="34" charset="0"/>
                <a:cs typeface="Calibri" panose="020F0502020204030204" pitchFamily="34" charset="0"/>
              </a:rPr>
              <a:t>: This means that the table </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has only atomic (indivisible) values</a:t>
            </a:r>
            <a:r>
              <a:rPr lang="en-US" sz="2000" spc="-1" dirty="0">
                <a:latin typeface="Calibri" panose="020F0502020204030204" pitchFamily="34" charset="0"/>
                <a:ea typeface="Calibri" panose="020F0502020204030204" pitchFamily="34" charset="0"/>
                <a:cs typeface="Calibri" panose="020F0502020204030204" pitchFamily="34" charset="0"/>
              </a:rPr>
              <a:t>, each column contains only one value per record, and all entries in a column are of the same type.</a:t>
            </a:r>
          </a:p>
          <a:p>
            <a:pPr marL="1371600" lvl="2" indent="-457200">
              <a:buFont typeface="+mj-lt"/>
              <a:buAutoNum type="arabicPeriod"/>
            </a:pPr>
            <a:r>
              <a:rPr lang="en-US" sz="2000" b="1" spc="-1" dirty="0">
                <a:latin typeface="Calibri" panose="020F0502020204030204" pitchFamily="34" charset="0"/>
                <a:ea typeface="Calibri" panose="020F0502020204030204" pitchFamily="34" charset="0"/>
                <a:cs typeface="Calibri" panose="020F0502020204030204" pitchFamily="34" charset="0"/>
              </a:rPr>
              <a:t>No partial dependency: </a:t>
            </a:r>
            <a:r>
              <a:rPr lang="en-US" sz="2000" spc="-1" dirty="0">
                <a:latin typeface="Calibri" panose="020F0502020204030204" pitchFamily="34" charset="0"/>
                <a:ea typeface="Calibri" panose="020F0502020204030204" pitchFamily="34" charset="0"/>
                <a:cs typeface="Calibri" panose="020F0502020204030204" pitchFamily="34" charset="0"/>
              </a:rPr>
              <a:t>There should be </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no partial dependency</a:t>
            </a:r>
            <a:r>
              <a:rPr lang="en-US" sz="2000" spc="-1" dirty="0">
                <a:latin typeface="Calibri" panose="020F0502020204030204" pitchFamily="34" charset="0"/>
                <a:ea typeface="Calibri" panose="020F0502020204030204" pitchFamily="34" charset="0"/>
                <a:cs typeface="Calibri" panose="020F0502020204030204" pitchFamily="34" charset="0"/>
              </a:rPr>
              <a:t> in the table. A partial dependency occurs when a </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non-prime attribute </a:t>
            </a:r>
            <a:r>
              <a:rPr lang="en-US" sz="2000" spc="-1" dirty="0">
                <a:latin typeface="Calibri" panose="020F0502020204030204" pitchFamily="34" charset="0"/>
                <a:ea typeface="Calibri" panose="020F0502020204030204" pitchFamily="34" charset="0"/>
                <a:cs typeface="Calibri" panose="020F0502020204030204" pitchFamily="34" charset="0"/>
              </a:rPr>
              <a:t>(i.e., an attribute that is not part of a candidate key) </a:t>
            </a:r>
            <a:r>
              <a:rPr lang="en-US" sz="2000" spc="-1" dirty="0">
                <a:solidFill>
                  <a:srgbClr val="FF0000"/>
                </a:solidFill>
                <a:latin typeface="Calibri" panose="020F0502020204030204" pitchFamily="34" charset="0"/>
                <a:ea typeface="Calibri" panose="020F0502020204030204" pitchFamily="34" charset="0"/>
                <a:cs typeface="Calibri" panose="020F0502020204030204" pitchFamily="34" charset="0"/>
              </a:rPr>
              <a:t>depends on only part of a composite primary key </a:t>
            </a:r>
            <a:r>
              <a:rPr lang="en-US" sz="2000" spc="-1" dirty="0">
                <a:latin typeface="Calibri" panose="020F0502020204030204" pitchFamily="34" charset="0"/>
                <a:ea typeface="Calibri" panose="020F0502020204030204" pitchFamily="34" charset="0"/>
                <a:cs typeface="Calibri" panose="020F0502020204030204" pitchFamily="34" charset="0"/>
              </a:rPr>
              <a:t>(a primary key made up of multiple attributes), rather than on the whole primary key.</a:t>
            </a:r>
          </a:p>
        </p:txBody>
      </p:sp>
      <p:sp>
        <p:nvSpPr>
          <p:cNvPr id="159" name="TextShape 3">
            <a:extLst>
              <a:ext uri="{FF2B5EF4-FFF2-40B4-BE49-F238E27FC236}">
                <a16:creationId xmlns:a16="http://schemas.microsoft.com/office/drawing/2014/main" id="{7A3D3AC0-2146-DD17-2E14-6BB4C789B516}"/>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90</a:t>
            </a:fld>
            <a:endParaRPr lang="en-IN" sz="1050" b="0" strike="noStrike" spc="-1">
              <a:latin typeface="Times New Roman"/>
            </a:endParaRPr>
          </a:p>
        </p:txBody>
      </p:sp>
      <p:sp>
        <p:nvSpPr>
          <p:cNvPr id="160" name="TextShape 4">
            <a:extLst>
              <a:ext uri="{FF2B5EF4-FFF2-40B4-BE49-F238E27FC236}">
                <a16:creationId xmlns:a16="http://schemas.microsoft.com/office/drawing/2014/main" id="{2FCE1452-44F1-0DA1-840F-000E794838B4}"/>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21817553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973B2-27A5-8FB7-F288-C99E4AD683A2}"/>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048BDEF8-9AC3-73AF-5420-993CC9B38577}"/>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76978255-1EE2-F996-F40F-F6C81AC16A78}"/>
              </a:ext>
            </a:extLst>
          </p:cNvPr>
          <p:cNvSpPr txBox="1"/>
          <p:nvPr/>
        </p:nvSpPr>
        <p:spPr>
          <a:xfrm>
            <a:off x="854824" y="1837870"/>
            <a:ext cx="10873047" cy="4340335"/>
          </a:xfrm>
          <a:prstGeom prst="rect">
            <a:avLst/>
          </a:prstGeom>
          <a:noFill/>
          <a:ln>
            <a:noFill/>
          </a:ln>
        </p:spPr>
        <p:txBody>
          <a:bodyPr lIns="0" rIns="0">
            <a:normAutofit/>
          </a:bodyPr>
          <a:lstStyle/>
          <a:p>
            <a:pPr marL="342900" indent="-342900" algn="just">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SECOND NORMAL (2NF) FORM</a:t>
            </a:r>
            <a:r>
              <a:rPr lang="en-US" sz="2000" b="1" spc="-1" dirty="0">
                <a:latin typeface="Calibri" panose="020F0502020204030204" pitchFamily="34" charset="0"/>
                <a:ea typeface="Calibri" panose="020F0502020204030204" pitchFamily="34" charset="0"/>
                <a:cs typeface="Calibri" panose="020F0502020204030204" pitchFamily="34" charset="0"/>
              </a:rPr>
              <a:t>:</a:t>
            </a:r>
          </a:p>
          <a:p>
            <a:pPr marL="800100" lvl="1" indent="-342900" algn="just">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Uses the concepts of FDs, primary key.</a:t>
            </a:r>
          </a:p>
          <a:p>
            <a:pPr marL="800100" lvl="1" indent="-342900" algn="just">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Definitions:</a:t>
            </a:r>
          </a:p>
          <a:p>
            <a:pPr marL="1257300" lvl="2" indent="-342900" algn="just">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Prime attribute </a:t>
            </a:r>
            <a:r>
              <a:rPr lang="en-US" sz="2000" spc="-1" dirty="0">
                <a:latin typeface="Calibri" panose="020F0502020204030204" pitchFamily="34" charset="0"/>
                <a:ea typeface="Calibri" panose="020F0502020204030204" pitchFamily="34" charset="0"/>
                <a:cs typeface="Calibri" panose="020F0502020204030204" pitchFamily="34" charset="0"/>
              </a:rPr>
              <a:t>- attribute that is member of the primary key K. i.e., an attribute is considered a </a:t>
            </a:r>
            <a:r>
              <a:rPr lang="en-US" sz="2000" b="1" spc="-1" dirty="0">
                <a:latin typeface="Calibri" panose="020F0502020204030204" pitchFamily="34" charset="0"/>
                <a:ea typeface="Calibri" panose="020F0502020204030204" pitchFamily="34" charset="0"/>
                <a:cs typeface="Calibri" panose="020F0502020204030204" pitchFamily="34" charset="0"/>
              </a:rPr>
              <a:t>prime attribute </a:t>
            </a:r>
            <a:r>
              <a:rPr lang="en-US" sz="2000" spc="-1" dirty="0">
                <a:latin typeface="Calibri" panose="020F0502020204030204" pitchFamily="34" charset="0"/>
                <a:ea typeface="Calibri" panose="020F0502020204030204" pitchFamily="34" charset="0"/>
                <a:cs typeface="Calibri" panose="020F0502020204030204" pitchFamily="34" charset="0"/>
              </a:rPr>
              <a:t>if it is part of the </a:t>
            </a:r>
            <a:r>
              <a:rPr lang="en-US" sz="2000" b="1" spc="-1" dirty="0">
                <a:latin typeface="Calibri" panose="020F0502020204030204" pitchFamily="34" charset="0"/>
                <a:ea typeface="Calibri" panose="020F0502020204030204" pitchFamily="34" charset="0"/>
                <a:cs typeface="Calibri" panose="020F0502020204030204" pitchFamily="34" charset="0"/>
              </a:rPr>
              <a:t>primary key </a:t>
            </a:r>
            <a:r>
              <a:rPr lang="en-US" sz="2000" spc="-1" dirty="0">
                <a:latin typeface="Calibri" panose="020F0502020204030204" pitchFamily="34" charset="0"/>
                <a:ea typeface="Calibri" panose="020F0502020204030204" pitchFamily="34" charset="0"/>
                <a:cs typeface="Calibri" panose="020F0502020204030204" pitchFamily="34" charset="0"/>
              </a:rPr>
              <a:t>(i.e., any attribute that is included in the set of attributes that form the primary key).</a:t>
            </a:r>
          </a:p>
          <a:p>
            <a:pPr marL="1257300" lvl="2" indent="-342900" algn="just">
              <a:buFont typeface="Arial" panose="020B0604020202020204" pitchFamily="34" charset="0"/>
              <a:buChar char="•"/>
            </a:pPr>
            <a:r>
              <a:rPr lang="en-US" sz="2000" b="1" spc="-1" dirty="0">
                <a:latin typeface="Calibri" panose="020F0502020204030204" pitchFamily="34" charset="0"/>
                <a:ea typeface="Calibri" panose="020F0502020204030204" pitchFamily="34" charset="0"/>
                <a:cs typeface="Calibri" panose="020F0502020204030204" pitchFamily="34" charset="0"/>
              </a:rPr>
              <a:t>Full functional dependency</a:t>
            </a:r>
            <a:r>
              <a:rPr lang="en-US" sz="2000" spc="-1" dirty="0">
                <a:latin typeface="Calibri" panose="020F0502020204030204" pitchFamily="34" charset="0"/>
                <a:ea typeface="Calibri" panose="020F0502020204030204" pitchFamily="34" charset="0"/>
                <a:cs typeface="Calibri" panose="020F0502020204030204" pitchFamily="34" charset="0"/>
              </a:rPr>
              <a:t> - Y→Z means that all attributes in Y (the determinant) are necessary to determine Z. If we remove any attribute from Y, the functional dependency no longer holds. In other words, there should be no partial dependencies where a subset of the determinant can still uniquely determine the dependent attributes.</a:t>
            </a:r>
          </a:p>
          <a:p>
            <a:pPr marL="800100" lvl="1" indent="-342900" algn="just">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9E24B229-16DF-8895-7A45-2E3A75608FCD}"/>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91</a:t>
            </a:fld>
            <a:endParaRPr lang="en-IN" sz="1050" b="0" strike="noStrike" spc="-1">
              <a:latin typeface="Times New Roman"/>
            </a:endParaRPr>
          </a:p>
        </p:txBody>
      </p:sp>
      <p:sp>
        <p:nvSpPr>
          <p:cNvPr id="160" name="TextShape 4">
            <a:extLst>
              <a:ext uri="{FF2B5EF4-FFF2-40B4-BE49-F238E27FC236}">
                <a16:creationId xmlns:a16="http://schemas.microsoft.com/office/drawing/2014/main" id="{08BCB9E2-F2F7-79EF-981D-6B4A0833E0FE}"/>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27894895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82621-A5E8-E030-5CB8-44AB598D8C8E}"/>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0DCC7006-F294-2BC7-E2DF-C1414B7E340E}"/>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43527E36-ED48-E6A7-5E94-F4D59CC042C8}"/>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SECOND NORMAL (2NF) FORM</a:t>
            </a:r>
            <a:r>
              <a:rPr lang="en-US" sz="2000" b="1" spc="-1" dirty="0">
                <a:latin typeface="Calibri" panose="020F0502020204030204" pitchFamily="34" charset="0"/>
                <a:ea typeface="Calibri" panose="020F0502020204030204" pitchFamily="34" charset="0"/>
                <a:cs typeface="Calibri" panose="020F0502020204030204" pitchFamily="34" charset="0"/>
              </a:rPr>
              <a:t>:</a:t>
            </a:r>
            <a:endParaRPr lang="en-US" sz="2000" spc="-1" dirty="0">
              <a:latin typeface="Calibri" panose="020F0502020204030204" pitchFamily="34" charset="0"/>
              <a:ea typeface="Calibri" panose="020F0502020204030204" pitchFamily="34" charset="0"/>
              <a:cs typeface="Calibri" panose="020F0502020204030204" pitchFamily="34" charset="0"/>
            </a:endParaRPr>
          </a:p>
          <a:p>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3898BDF2-435A-4D66-B080-A2833596E751}"/>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92</a:t>
            </a:fld>
            <a:endParaRPr lang="en-IN" sz="1050" b="0" strike="noStrike" spc="-1">
              <a:latin typeface="Times New Roman"/>
            </a:endParaRPr>
          </a:p>
        </p:txBody>
      </p:sp>
      <p:sp>
        <p:nvSpPr>
          <p:cNvPr id="160" name="TextShape 4">
            <a:extLst>
              <a:ext uri="{FF2B5EF4-FFF2-40B4-BE49-F238E27FC236}">
                <a16:creationId xmlns:a16="http://schemas.microsoft.com/office/drawing/2014/main" id="{777977BC-548F-7353-74E1-6B6593258224}"/>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grpSp>
        <p:nvGrpSpPr>
          <p:cNvPr id="7" name="Group 6">
            <a:extLst>
              <a:ext uri="{FF2B5EF4-FFF2-40B4-BE49-F238E27FC236}">
                <a16:creationId xmlns:a16="http://schemas.microsoft.com/office/drawing/2014/main" id="{F7AE7A45-2E16-E7C0-FD57-FD837A2A90DF}"/>
              </a:ext>
            </a:extLst>
          </p:cNvPr>
          <p:cNvGrpSpPr/>
          <p:nvPr/>
        </p:nvGrpSpPr>
        <p:grpSpPr>
          <a:xfrm>
            <a:off x="1177636" y="2232807"/>
            <a:ext cx="7530680" cy="3892965"/>
            <a:chOff x="1177636" y="2232807"/>
            <a:chExt cx="7530680" cy="3892965"/>
          </a:xfrm>
        </p:grpSpPr>
        <p:pic>
          <p:nvPicPr>
            <p:cNvPr id="4" name="Picture 3">
              <a:extLst>
                <a:ext uri="{FF2B5EF4-FFF2-40B4-BE49-F238E27FC236}">
                  <a16:creationId xmlns:a16="http://schemas.microsoft.com/office/drawing/2014/main" id="{C45F8BEB-A19E-527D-A6DA-2BD46A04E6E4}"/>
                </a:ext>
              </a:extLst>
            </p:cNvPr>
            <p:cNvPicPr>
              <a:picLocks noChangeAspect="1"/>
            </p:cNvPicPr>
            <p:nvPr/>
          </p:nvPicPr>
          <p:blipFill>
            <a:blip r:embed="rId2"/>
            <a:stretch>
              <a:fillRect/>
            </a:stretch>
          </p:blipFill>
          <p:spPr>
            <a:xfrm>
              <a:off x="1177636" y="2232807"/>
              <a:ext cx="5214829" cy="1334853"/>
            </a:xfrm>
            <a:prstGeom prst="rect">
              <a:avLst/>
            </a:prstGeom>
          </p:spPr>
        </p:pic>
        <p:pic>
          <p:nvPicPr>
            <p:cNvPr id="6" name="Picture 5">
              <a:extLst>
                <a:ext uri="{FF2B5EF4-FFF2-40B4-BE49-F238E27FC236}">
                  <a16:creationId xmlns:a16="http://schemas.microsoft.com/office/drawing/2014/main" id="{F9B57949-57B7-F341-D032-0803DABDF149}"/>
                </a:ext>
              </a:extLst>
            </p:cNvPr>
            <p:cNvPicPr>
              <a:picLocks noChangeAspect="1"/>
            </p:cNvPicPr>
            <p:nvPr/>
          </p:nvPicPr>
          <p:blipFill>
            <a:blip r:embed="rId3"/>
            <a:stretch>
              <a:fillRect/>
            </a:stretch>
          </p:blipFill>
          <p:spPr>
            <a:xfrm>
              <a:off x="1295400" y="3627941"/>
              <a:ext cx="7412916" cy="2497831"/>
            </a:xfrm>
            <a:prstGeom prst="rect">
              <a:avLst/>
            </a:prstGeom>
          </p:spPr>
        </p:pic>
      </p:grpSp>
    </p:spTree>
    <p:extLst>
      <p:ext uri="{BB962C8B-B14F-4D97-AF65-F5344CB8AC3E}">
        <p14:creationId xmlns:p14="http://schemas.microsoft.com/office/powerpoint/2010/main" val="16066904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79202-315C-1FBE-84D4-D6DCDA49BC76}"/>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C4287A0A-3B7A-0E71-0647-5A35484DCAFA}"/>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33001552-C555-FB4F-87E0-CA9C27C4C872}"/>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SECOND NORMAL (2NF) FORM</a:t>
            </a:r>
            <a:r>
              <a:rPr lang="en-US" sz="2000" b="1" spc="-1" dirty="0">
                <a:latin typeface="Calibri" panose="020F0502020204030204" pitchFamily="34" charset="0"/>
                <a:ea typeface="Calibri" panose="020F0502020204030204" pitchFamily="34" charset="0"/>
                <a:cs typeface="Calibri" panose="020F0502020204030204" pitchFamily="34" charset="0"/>
              </a:rPr>
              <a:t>:</a:t>
            </a:r>
            <a:endParaRPr lang="en-US" sz="2000" spc="-1" dirty="0">
              <a:latin typeface="Calibri" panose="020F0502020204030204" pitchFamily="34" charset="0"/>
              <a:ea typeface="Calibri" panose="020F0502020204030204" pitchFamily="34" charset="0"/>
              <a:cs typeface="Calibri" panose="020F0502020204030204" pitchFamily="34" charset="0"/>
            </a:endParaRPr>
          </a:p>
          <a:p>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196760B2-6F04-2155-C10D-7EC3AB8133F5}"/>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93</a:t>
            </a:fld>
            <a:endParaRPr lang="en-IN" sz="1050" b="0" strike="noStrike" spc="-1">
              <a:latin typeface="Times New Roman"/>
            </a:endParaRPr>
          </a:p>
        </p:txBody>
      </p:sp>
      <p:sp>
        <p:nvSpPr>
          <p:cNvPr id="160" name="TextShape 4">
            <a:extLst>
              <a:ext uri="{FF2B5EF4-FFF2-40B4-BE49-F238E27FC236}">
                <a16:creationId xmlns:a16="http://schemas.microsoft.com/office/drawing/2014/main" id="{06B6B09C-F2C9-2208-E1B7-A4069E1F4E89}"/>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8E95F9C6-A970-0DE1-DAED-153AAD20145E}"/>
              </a:ext>
            </a:extLst>
          </p:cNvPr>
          <p:cNvPicPr>
            <a:picLocks noChangeAspect="1"/>
          </p:cNvPicPr>
          <p:nvPr/>
        </p:nvPicPr>
        <p:blipFill>
          <a:blip r:embed="rId2"/>
          <a:stretch>
            <a:fillRect/>
          </a:stretch>
        </p:blipFill>
        <p:spPr>
          <a:xfrm>
            <a:off x="1343889" y="2274754"/>
            <a:ext cx="9872137" cy="1653009"/>
          </a:xfrm>
          <a:prstGeom prst="rect">
            <a:avLst/>
          </a:prstGeom>
        </p:spPr>
      </p:pic>
    </p:spTree>
    <p:extLst>
      <p:ext uri="{BB962C8B-B14F-4D97-AF65-F5344CB8AC3E}">
        <p14:creationId xmlns:p14="http://schemas.microsoft.com/office/powerpoint/2010/main" val="4655881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210B0-DFF1-9F1A-475B-25227CAA7C75}"/>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D140050E-72FD-5C32-FC1C-2A9108AD0739}"/>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F05194F1-915A-D5A4-7DC1-63934146EA7B}"/>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SECOND NORMAL (2NF) FORM</a:t>
            </a:r>
            <a:r>
              <a:rPr lang="en-US" sz="2000" b="1" spc="-1" dirty="0">
                <a:latin typeface="Calibri" panose="020F0502020204030204" pitchFamily="34" charset="0"/>
                <a:ea typeface="Calibri" panose="020F0502020204030204" pitchFamily="34" charset="0"/>
                <a:cs typeface="Calibri" panose="020F0502020204030204" pitchFamily="34" charset="0"/>
              </a:rPr>
              <a:t>:</a:t>
            </a:r>
            <a:endParaRPr lang="en-US" sz="2000" spc="-1" dirty="0">
              <a:latin typeface="Calibri" panose="020F0502020204030204" pitchFamily="34" charset="0"/>
              <a:ea typeface="Calibri" panose="020F0502020204030204" pitchFamily="34" charset="0"/>
              <a:cs typeface="Calibri" panose="020F0502020204030204" pitchFamily="34" charset="0"/>
            </a:endParaRPr>
          </a:p>
          <a:p>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7DD64807-78F8-60EF-9965-2B5360244F2C}"/>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94</a:t>
            </a:fld>
            <a:endParaRPr lang="en-IN" sz="1050" b="0" strike="noStrike" spc="-1">
              <a:latin typeface="Times New Roman"/>
            </a:endParaRPr>
          </a:p>
        </p:txBody>
      </p:sp>
      <p:sp>
        <p:nvSpPr>
          <p:cNvPr id="160" name="TextShape 4">
            <a:extLst>
              <a:ext uri="{FF2B5EF4-FFF2-40B4-BE49-F238E27FC236}">
                <a16:creationId xmlns:a16="http://schemas.microsoft.com/office/drawing/2014/main" id="{11F3B977-4FEF-95AB-A2FF-0320E94579B9}"/>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4" name="Picture 3">
            <a:extLst>
              <a:ext uri="{FF2B5EF4-FFF2-40B4-BE49-F238E27FC236}">
                <a16:creationId xmlns:a16="http://schemas.microsoft.com/office/drawing/2014/main" id="{685FE271-C638-FCEF-AC44-1B34B5EDEE8F}"/>
              </a:ext>
            </a:extLst>
          </p:cNvPr>
          <p:cNvPicPr>
            <a:picLocks noChangeAspect="1"/>
          </p:cNvPicPr>
          <p:nvPr/>
        </p:nvPicPr>
        <p:blipFill>
          <a:blip r:embed="rId2"/>
          <a:stretch>
            <a:fillRect/>
          </a:stretch>
        </p:blipFill>
        <p:spPr>
          <a:xfrm>
            <a:off x="1323107" y="2256405"/>
            <a:ext cx="3246683" cy="356343"/>
          </a:xfrm>
          <a:prstGeom prst="rect">
            <a:avLst/>
          </a:prstGeom>
        </p:spPr>
      </p:pic>
      <p:pic>
        <p:nvPicPr>
          <p:cNvPr id="6" name="Picture 5">
            <a:extLst>
              <a:ext uri="{FF2B5EF4-FFF2-40B4-BE49-F238E27FC236}">
                <a16:creationId xmlns:a16="http://schemas.microsoft.com/office/drawing/2014/main" id="{31AF348B-2DE9-1FDD-B6F8-898AFD9CEBFF}"/>
              </a:ext>
            </a:extLst>
          </p:cNvPr>
          <p:cNvPicPr>
            <a:picLocks noChangeAspect="1"/>
          </p:cNvPicPr>
          <p:nvPr/>
        </p:nvPicPr>
        <p:blipFill>
          <a:blip r:embed="rId3"/>
          <a:stretch>
            <a:fillRect/>
          </a:stretch>
        </p:blipFill>
        <p:spPr>
          <a:xfrm>
            <a:off x="4402881" y="671946"/>
            <a:ext cx="6809319" cy="5448675"/>
          </a:xfrm>
          <a:prstGeom prst="rect">
            <a:avLst/>
          </a:prstGeom>
        </p:spPr>
      </p:pic>
    </p:spTree>
    <p:extLst>
      <p:ext uri="{BB962C8B-B14F-4D97-AF65-F5344CB8AC3E}">
        <p14:creationId xmlns:p14="http://schemas.microsoft.com/office/powerpoint/2010/main" val="29355495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4A3DD-4EB5-B38F-EB31-FA3818B9430A}"/>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7CCA4B6C-DE97-5383-0BC5-4590D6DAE923}"/>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8B44F9D0-06B6-CAE5-E029-5B01C7BEF3AE}"/>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SECOND NORMAL (2NF) FORM</a:t>
            </a:r>
            <a:r>
              <a:rPr lang="en-US" sz="2000" b="1" spc="-1" dirty="0">
                <a:latin typeface="Calibri" panose="020F0502020204030204" pitchFamily="34" charset="0"/>
                <a:ea typeface="Calibri" panose="020F0502020204030204" pitchFamily="34" charset="0"/>
                <a:cs typeface="Calibri" panose="020F0502020204030204" pitchFamily="34" charset="0"/>
              </a:rPr>
              <a:t>:</a:t>
            </a:r>
            <a:endParaRPr lang="en-US" sz="2000" spc="-1" dirty="0">
              <a:latin typeface="Calibri" panose="020F0502020204030204" pitchFamily="34" charset="0"/>
              <a:ea typeface="Calibri" panose="020F0502020204030204" pitchFamily="34" charset="0"/>
              <a:cs typeface="Calibri" panose="020F0502020204030204" pitchFamily="34" charset="0"/>
            </a:endParaRPr>
          </a:p>
          <a:p>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1C8BA702-626E-D0B0-3734-05667C2BDD0E}"/>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95</a:t>
            </a:fld>
            <a:endParaRPr lang="en-IN" sz="1050" b="0" strike="noStrike" spc="-1">
              <a:latin typeface="Times New Roman"/>
            </a:endParaRPr>
          </a:p>
        </p:txBody>
      </p:sp>
      <p:sp>
        <p:nvSpPr>
          <p:cNvPr id="160" name="TextShape 4">
            <a:extLst>
              <a:ext uri="{FF2B5EF4-FFF2-40B4-BE49-F238E27FC236}">
                <a16:creationId xmlns:a16="http://schemas.microsoft.com/office/drawing/2014/main" id="{1BAD212A-8FAD-4DA8-EBB0-061922EDDCE7}"/>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56010997-5D4D-903C-9881-B002068086FF}"/>
              </a:ext>
            </a:extLst>
          </p:cNvPr>
          <p:cNvPicPr>
            <a:picLocks noChangeAspect="1"/>
          </p:cNvPicPr>
          <p:nvPr/>
        </p:nvPicPr>
        <p:blipFill>
          <a:blip r:embed="rId2"/>
          <a:stretch>
            <a:fillRect/>
          </a:stretch>
        </p:blipFill>
        <p:spPr>
          <a:xfrm>
            <a:off x="1302326" y="2332696"/>
            <a:ext cx="7297751" cy="3655474"/>
          </a:xfrm>
          <a:prstGeom prst="rect">
            <a:avLst/>
          </a:prstGeom>
        </p:spPr>
      </p:pic>
    </p:spTree>
    <p:extLst>
      <p:ext uri="{BB962C8B-B14F-4D97-AF65-F5344CB8AC3E}">
        <p14:creationId xmlns:p14="http://schemas.microsoft.com/office/powerpoint/2010/main" val="2121034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C4F14-6D1E-3061-0FBE-0CD056C7F99B}"/>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9BB2B89C-7525-F088-F781-D003510DD3A9}"/>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0E3CA1F4-D499-77F9-0656-D202B8B2F7E2}"/>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SECOND NORMAL (2NF) FORM</a:t>
            </a:r>
            <a:r>
              <a:rPr lang="en-US" sz="2000" b="1" spc="-1" dirty="0">
                <a:latin typeface="Calibri" panose="020F0502020204030204" pitchFamily="34" charset="0"/>
                <a:ea typeface="Calibri" panose="020F0502020204030204" pitchFamily="34" charset="0"/>
                <a:cs typeface="Calibri" panose="020F0502020204030204" pitchFamily="34" charset="0"/>
              </a:rPr>
              <a:t>:</a:t>
            </a:r>
            <a:endParaRPr lang="en-US" sz="2000" spc="-1" dirty="0">
              <a:latin typeface="Calibri" panose="020F0502020204030204" pitchFamily="34" charset="0"/>
              <a:ea typeface="Calibri" panose="020F0502020204030204" pitchFamily="34" charset="0"/>
              <a:cs typeface="Calibri" panose="020F0502020204030204" pitchFamily="34" charset="0"/>
            </a:endParaRPr>
          </a:p>
          <a:p>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5438F45C-DC79-4857-2D81-E34785DC7D0A}"/>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96</a:t>
            </a:fld>
            <a:endParaRPr lang="en-IN" sz="1050" b="0" strike="noStrike" spc="-1">
              <a:latin typeface="Times New Roman"/>
            </a:endParaRPr>
          </a:p>
        </p:txBody>
      </p:sp>
      <p:sp>
        <p:nvSpPr>
          <p:cNvPr id="160" name="TextShape 4">
            <a:extLst>
              <a:ext uri="{FF2B5EF4-FFF2-40B4-BE49-F238E27FC236}">
                <a16:creationId xmlns:a16="http://schemas.microsoft.com/office/drawing/2014/main" id="{371003B3-F4E3-84B3-FE2E-B84B4638D3C6}"/>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4" name="Picture 3">
            <a:extLst>
              <a:ext uri="{FF2B5EF4-FFF2-40B4-BE49-F238E27FC236}">
                <a16:creationId xmlns:a16="http://schemas.microsoft.com/office/drawing/2014/main" id="{5E15C09C-6A18-C684-AA35-0DED71B4BA9D}"/>
              </a:ext>
            </a:extLst>
          </p:cNvPr>
          <p:cNvPicPr>
            <a:picLocks noChangeAspect="1"/>
          </p:cNvPicPr>
          <p:nvPr/>
        </p:nvPicPr>
        <p:blipFill>
          <a:blip r:embed="rId2"/>
          <a:stretch>
            <a:fillRect/>
          </a:stretch>
        </p:blipFill>
        <p:spPr>
          <a:xfrm>
            <a:off x="2522814" y="239609"/>
            <a:ext cx="7377546" cy="6378781"/>
          </a:xfrm>
          <a:prstGeom prst="rect">
            <a:avLst/>
          </a:prstGeom>
        </p:spPr>
      </p:pic>
    </p:spTree>
    <p:extLst>
      <p:ext uri="{BB962C8B-B14F-4D97-AF65-F5344CB8AC3E}">
        <p14:creationId xmlns:p14="http://schemas.microsoft.com/office/powerpoint/2010/main" val="3733282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58D4E-5437-2733-34D4-1BE06255BDCD}"/>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32AFD245-E44E-823B-938C-AD3B208F33BA}"/>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79CAC1DF-5254-69A8-939B-F6773481C955}"/>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SECOND NORMAL (2NF) FORM</a:t>
            </a:r>
            <a:r>
              <a:rPr lang="en-US" sz="2000" b="1" spc="-1" dirty="0">
                <a:latin typeface="Calibri" panose="020F0502020204030204" pitchFamily="34" charset="0"/>
                <a:ea typeface="Calibri" panose="020F0502020204030204" pitchFamily="34" charset="0"/>
                <a:cs typeface="Calibri" panose="020F0502020204030204" pitchFamily="34" charset="0"/>
              </a:rPr>
              <a:t>:</a:t>
            </a:r>
            <a:endParaRPr lang="en-US" sz="2000" spc="-1" dirty="0">
              <a:latin typeface="Calibri" panose="020F0502020204030204" pitchFamily="34" charset="0"/>
              <a:ea typeface="Calibri" panose="020F0502020204030204" pitchFamily="34" charset="0"/>
              <a:cs typeface="Calibri" panose="020F0502020204030204" pitchFamily="34" charset="0"/>
            </a:endParaRPr>
          </a:p>
          <a:p>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EB750AE5-DB15-87D1-82AB-98FFD2DABB37}"/>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97</a:t>
            </a:fld>
            <a:endParaRPr lang="en-IN" sz="1050" b="0" strike="noStrike" spc="-1">
              <a:latin typeface="Times New Roman"/>
            </a:endParaRPr>
          </a:p>
        </p:txBody>
      </p:sp>
      <p:sp>
        <p:nvSpPr>
          <p:cNvPr id="160" name="TextShape 4">
            <a:extLst>
              <a:ext uri="{FF2B5EF4-FFF2-40B4-BE49-F238E27FC236}">
                <a16:creationId xmlns:a16="http://schemas.microsoft.com/office/drawing/2014/main" id="{AE669F08-186C-764B-F1A7-21480E4A55D5}"/>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pic>
        <p:nvPicPr>
          <p:cNvPr id="3" name="Picture 2">
            <a:extLst>
              <a:ext uri="{FF2B5EF4-FFF2-40B4-BE49-F238E27FC236}">
                <a16:creationId xmlns:a16="http://schemas.microsoft.com/office/drawing/2014/main" id="{E4A011D4-48CC-C2DE-DA82-15C794CFE8FE}"/>
              </a:ext>
            </a:extLst>
          </p:cNvPr>
          <p:cNvPicPr>
            <a:picLocks noChangeAspect="1"/>
          </p:cNvPicPr>
          <p:nvPr/>
        </p:nvPicPr>
        <p:blipFill>
          <a:blip r:embed="rId2"/>
          <a:stretch>
            <a:fillRect/>
          </a:stretch>
        </p:blipFill>
        <p:spPr>
          <a:xfrm>
            <a:off x="202383" y="3076353"/>
            <a:ext cx="5923917" cy="2278429"/>
          </a:xfrm>
          <a:prstGeom prst="rect">
            <a:avLst/>
          </a:prstGeom>
        </p:spPr>
      </p:pic>
      <p:pic>
        <p:nvPicPr>
          <p:cNvPr id="6" name="Picture 5">
            <a:extLst>
              <a:ext uri="{FF2B5EF4-FFF2-40B4-BE49-F238E27FC236}">
                <a16:creationId xmlns:a16="http://schemas.microsoft.com/office/drawing/2014/main" id="{86CEF30F-3278-26D1-4645-38A9FCD3C5B6}"/>
              </a:ext>
            </a:extLst>
          </p:cNvPr>
          <p:cNvPicPr>
            <a:picLocks noChangeAspect="1"/>
          </p:cNvPicPr>
          <p:nvPr/>
        </p:nvPicPr>
        <p:blipFill>
          <a:blip r:embed="rId3"/>
          <a:stretch>
            <a:fillRect/>
          </a:stretch>
        </p:blipFill>
        <p:spPr>
          <a:xfrm>
            <a:off x="6126300" y="2551213"/>
            <a:ext cx="4910822" cy="2929346"/>
          </a:xfrm>
          <a:prstGeom prst="rect">
            <a:avLst/>
          </a:prstGeom>
        </p:spPr>
      </p:pic>
    </p:spTree>
    <p:extLst>
      <p:ext uri="{BB962C8B-B14F-4D97-AF65-F5344CB8AC3E}">
        <p14:creationId xmlns:p14="http://schemas.microsoft.com/office/powerpoint/2010/main" val="6138139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3BEFA-F01E-B103-DDC6-02FD416AB68F}"/>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54A94CD5-5304-F096-DD2A-9DE1AF2DFE72}"/>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12E9A8A2-3ED5-233F-55FC-001496C9E188}"/>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SECOND NORMAL (2NF) FORM</a:t>
            </a:r>
            <a:r>
              <a:rPr lang="en-US" sz="2000" b="1" spc="-1" dirty="0">
                <a:latin typeface="Calibri" panose="020F0502020204030204" pitchFamily="34" charset="0"/>
                <a:ea typeface="Calibri" panose="020F0502020204030204" pitchFamily="34" charset="0"/>
                <a:cs typeface="Calibri" panose="020F0502020204030204" pitchFamily="34" charset="0"/>
              </a:rPr>
              <a:t>:</a:t>
            </a:r>
            <a:endParaRPr lang="en-US" sz="2000" spc="-1" dirty="0">
              <a:latin typeface="Calibri" panose="020F0502020204030204" pitchFamily="34" charset="0"/>
              <a:ea typeface="Calibri" panose="020F0502020204030204" pitchFamily="34" charset="0"/>
              <a:cs typeface="Calibri" panose="020F0502020204030204" pitchFamily="34" charset="0"/>
            </a:endParaRPr>
          </a:p>
          <a:p>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FF627834-DE20-B124-2139-F4D5258C7BC4}"/>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98</a:t>
            </a:fld>
            <a:endParaRPr lang="en-IN" sz="1050" b="0" strike="noStrike" spc="-1">
              <a:latin typeface="Times New Roman"/>
            </a:endParaRPr>
          </a:p>
        </p:txBody>
      </p:sp>
      <p:sp>
        <p:nvSpPr>
          <p:cNvPr id="160" name="TextShape 4">
            <a:extLst>
              <a:ext uri="{FF2B5EF4-FFF2-40B4-BE49-F238E27FC236}">
                <a16:creationId xmlns:a16="http://schemas.microsoft.com/office/drawing/2014/main" id="{A4C4B514-9BD5-997F-490B-920B99E1959C}"/>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grpSp>
        <p:nvGrpSpPr>
          <p:cNvPr id="13" name="Group 12">
            <a:extLst>
              <a:ext uri="{FF2B5EF4-FFF2-40B4-BE49-F238E27FC236}">
                <a16:creationId xmlns:a16="http://schemas.microsoft.com/office/drawing/2014/main" id="{68A5FB8A-7C9D-3738-CA8B-459744FC25CB}"/>
              </a:ext>
            </a:extLst>
          </p:cNvPr>
          <p:cNvGrpSpPr/>
          <p:nvPr/>
        </p:nvGrpSpPr>
        <p:grpSpPr>
          <a:xfrm>
            <a:off x="148855" y="2269691"/>
            <a:ext cx="6190070" cy="2230007"/>
            <a:chOff x="148855" y="2269691"/>
            <a:chExt cx="6190070" cy="2230007"/>
          </a:xfrm>
        </p:grpSpPr>
        <p:pic>
          <p:nvPicPr>
            <p:cNvPr id="4" name="Picture 3">
              <a:extLst>
                <a:ext uri="{FF2B5EF4-FFF2-40B4-BE49-F238E27FC236}">
                  <a16:creationId xmlns:a16="http://schemas.microsoft.com/office/drawing/2014/main" id="{C38CE542-C453-6CE5-ABE5-1E82A0541C4C}"/>
                </a:ext>
              </a:extLst>
            </p:cNvPr>
            <p:cNvPicPr>
              <a:picLocks noChangeAspect="1"/>
            </p:cNvPicPr>
            <p:nvPr/>
          </p:nvPicPr>
          <p:blipFill>
            <a:blip r:embed="rId2"/>
            <a:stretch>
              <a:fillRect/>
            </a:stretch>
          </p:blipFill>
          <p:spPr>
            <a:xfrm>
              <a:off x="1353484" y="2269691"/>
              <a:ext cx="2495898" cy="390580"/>
            </a:xfrm>
            <a:prstGeom prst="rect">
              <a:avLst/>
            </a:prstGeom>
          </p:spPr>
        </p:pic>
        <p:pic>
          <p:nvPicPr>
            <p:cNvPr id="7" name="Picture 6">
              <a:extLst>
                <a:ext uri="{FF2B5EF4-FFF2-40B4-BE49-F238E27FC236}">
                  <a16:creationId xmlns:a16="http://schemas.microsoft.com/office/drawing/2014/main" id="{D2C08F75-C3ED-64CF-9B46-066139A11C61}"/>
                </a:ext>
              </a:extLst>
            </p:cNvPr>
            <p:cNvPicPr>
              <a:picLocks noChangeAspect="1"/>
            </p:cNvPicPr>
            <p:nvPr/>
          </p:nvPicPr>
          <p:blipFill>
            <a:blip r:embed="rId3"/>
            <a:stretch>
              <a:fillRect/>
            </a:stretch>
          </p:blipFill>
          <p:spPr>
            <a:xfrm>
              <a:off x="148855" y="2701825"/>
              <a:ext cx="6190070" cy="1797873"/>
            </a:xfrm>
            <a:prstGeom prst="rect">
              <a:avLst/>
            </a:prstGeom>
          </p:spPr>
        </p:pic>
      </p:grpSp>
      <p:grpSp>
        <p:nvGrpSpPr>
          <p:cNvPr id="12" name="Group 11">
            <a:extLst>
              <a:ext uri="{FF2B5EF4-FFF2-40B4-BE49-F238E27FC236}">
                <a16:creationId xmlns:a16="http://schemas.microsoft.com/office/drawing/2014/main" id="{3860CD28-7B11-C640-FE39-6861BAEBA205}"/>
              </a:ext>
            </a:extLst>
          </p:cNvPr>
          <p:cNvGrpSpPr/>
          <p:nvPr/>
        </p:nvGrpSpPr>
        <p:grpSpPr>
          <a:xfrm>
            <a:off x="6535479" y="2604179"/>
            <a:ext cx="5218172" cy="3454938"/>
            <a:chOff x="6535479" y="2604179"/>
            <a:chExt cx="5218172" cy="3454938"/>
          </a:xfrm>
        </p:grpSpPr>
        <p:pic>
          <p:nvPicPr>
            <p:cNvPr id="9" name="Picture 8">
              <a:extLst>
                <a:ext uri="{FF2B5EF4-FFF2-40B4-BE49-F238E27FC236}">
                  <a16:creationId xmlns:a16="http://schemas.microsoft.com/office/drawing/2014/main" id="{32D86F51-B3BE-7C4B-067C-7EF2C5AEF9BE}"/>
                </a:ext>
              </a:extLst>
            </p:cNvPr>
            <p:cNvPicPr>
              <a:picLocks noChangeAspect="1"/>
            </p:cNvPicPr>
            <p:nvPr/>
          </p:nvPicPr>
          <p:blipFill>
            <a:blip r:embed="rId4"/>
            <a:stretch>
              <a:fillRect/>
            </a:stretch>
          </p:blipFill>
          <p:spPr>
            <a:xfrm>
              <a:off x="6535479" y="3208262"/>
              <a:ext cx="5218172" cy="2850855"/>
            </a:xfrm>
            <a:prstGeom prst="rect">
              <a:avLst/>
            </a:prstGeom>
          </p:spPr>
        </p:pic>
        <p:pic>
          <p:nvPicPr>
            <p:cNvPr id="11" name="Picture 10">
              <a:extLst>
                <a:ext uri="{FF2B5EF4-FFF2-40B4-BE49-F238E27FC236}">
                  <a16:creationId xmlns:a16="http://schemas.microsoft.com/office/drawing/2014/main" id="{C8BC0E76-BC97-ED13-DEB9-51DFB716F126}"/>
                </a:ext>
              </a:extLst>
            </p:cNvPr>
            <p:cNvPicPr>
              <a:picLocks noChangeAspect="1"/>
            </p:cNvPicPr>
            <p:nvPr/>
          </p:nvPicPr>
          <p:blipFill>
            <a:blip r:embed="rId5"/>
            <a:stretch>
              <a:fillRect/>
            </a:stretch>
          </p:blipFill>
          <p:spPr>
            <a:xfrm>
              <a:off x="6761249" y="2604179"/>
              <a:ext cx="3162741" cy="400106"/>
            </a:xfrm>
            <a:prstGeom prst="rect">
              <a:avLst/>
            </a:prstGeom>
          </p:spPr>
        </p:pic>
      </p:grpSp>
    </p:spTree>
    <p:extLst>
      <p:ext uri="{BB962C8B-B14F-4D97-AF65-F5344CB8AC3E}">
        <p14:creationId xmlns:p14="http://schemas.microsoft.com/office/powerpoint/2010/main" val="35036675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B3363-4594-F389-B299-17282E53D6FA}"/>
            </a:ext>
          </a:extLst>
        </p:cNvPr>
        <p:cNvGrpSpPr/>
        <p:nvPr/>
      </p:nvGrpSpPr>
      <p:grpSpPr>
        <a:xfrm>
          <a:off x="0" y="0"/>
          <a:ext cx="0" cy="0"/>
          <a:chOff x="0" y="0"/>
          <a:chExt cx="0" cy="0"/>
        </a:xfrm>
      </p:grpSpPr>
      <p:sp>
        <p:nvSpPr>
          <p:cNvPr id="157" name="TextShape 1">
            <a:extLst>
              <a:ext uri="{FF2B5EF4-FFF2-40B4-BE49-F238E27FC236}">
                <a16:creationId xmlns:a16="http://schemas.microsoft.com/office/drawing/2014/main" id="{5651571F-0B9B-6F0D-5284-46FCFD95811B}"/>
              </a:ext>
            </a:extLst>
          </p:cNvPr>
          <p:cNvSpPr txBox="1"/>
          <p:nvPr/>
        </p:nvSpPr>
        <p:spPr>
          <a:xfrm>
            <a:off x="1097280" y="869830"/>
            <a:ext cx="10058040" cy="968040"/>
          </a:xfrm>
          <a:prstGeom prst="rect">
            <a:avLst/>
          </a:prstGeom>
          <a:noFill/>
          <a:ln>
            <a:noFill/>
          </a:ln>
        </p:spPr>
        <p:txBody>
          <a:bodyPr anchor="b">
            <a:noAutofit/>
          </a:bodyPr>
          <a:lstStyle/>
          <a:p>
            <a:pPr>
              <a:lnSpc>
                <a:spcPct val="85000"/>
              </a:lnSpc>
            </a:pPr>
            <a:r>
              <a:rPr lang="en-IN" sz="3600" b="0" strike="noStrike" spc="-52" dirty="0">
                <a:solidFill>
                  <a:srgbClr val="404040"/>
                </a:solidFill>
                <a:latin typeface="Calibri Light"/>
              </a:rPr>
              <a:t>NORMALIZATION CONCEPTS</a:t>
            </a:r>
            <a:endParaRPr lang="en-US" sz="3600" b="0" strike="noStrike" spc="-1" dirty="0">
              <a:solidFill>
                <a:srgbClr val="000000"/>
              </a:solidFill>
              <a:latin typeface="Calibri"/>
            </a:endParaRPr>
          </a:p>
        </p:txBody>
      </p:sp>
      <p:sp>
        <p:nvSpPr>
          <p:cNvPr id="158" name="TextShape 2">
            <a:extLst>
              <a:ext uri="{FF2B5EF4-FFF2-40B4-BE49-F238E27FC236}">
                <a16:creationId xmlns:a16="http://schemas.microsoft.com/office/drawing/2014/main" id="{86BA1487-2270-AF06-EF15-25DB3635B6B0}"/>
              </a:ext>
            </a:extLst>
          </p:cNvPr>
          <p:cNvSpPr txBox="1"/>
          <p:nvPr/>
        </p:nvSpPr>
        <p:spPr>
          <a:xfrm>
            <a:off x="1097279" y="1845719"/>
            <a:ext cx="10873047" cy="4340335"/>
          </a:xfrm>
          <a:prstGeom prst="rect">
            <a:avLst/>
          </a:prstGeom>
          <a:noFill/>
          <a:ln>
            <a:noFill/>
          </a:ln>
        </p:spPr>
        <p:txBody>
          <a:bodyPr lIns="0" rIns="0">
            <a:normAutofit/>
          </a:bodyPr>
          <a:lstStyle/>
          <a:p>
            <a:pPr marL="342900" indent="-342900">
              <a:buFont typeface="Arial" panose="020B0604020202020204" pitchFamily="34" charset="0"/>
              <a:buChar char="•"/>
            </a:pPr>
            <a:r>
              <a:rPr lang="en-US" sz="2000" b="1" u="sng" spc="-1" dirty="0">
                <a:latin typeface="Calibri" panose="020F0502020204030204" pitchFamily="34" charset="0"/>
                <a:ea typeface="Calibri" panose="020F0502020204030204" pitchFamily="34" charset="0"/>
                <a:cs typeface="Calibri" panose="020F0502020204030204" pitchFamily="34" charset="0"/>
              </a:rPr>
              <a:t>Concluding SECOND NORMAL (2NF) FORM</a:t>
            </a:r>
            <a:r>
              <a:rPr lang="en-US" sz="2000" b="1" spc="-1" dirty="0">
                <a:latin typeface="Calibri" panose="020F0502020204030204" pitchFamily="34" charset="0"/>
                <a:ea typeface="Calibri" panose="020F0502020204030204" pitchFamily="34" charset="0"/>
                <a:cs typeface="Calibri" panose="020F0502020204030204" pitchFamily="34" charset="0"/>
              </a:rPr>
              <a:t>:</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A relation schema R is in second normal form (2NF) if every non-prime attribute A in R is </a:t>
            </a:r>
            <a:r>
              <a:rPr lang="en-US" sz="2000" b="1" spc="-1" dirty="0">
                <a:solidFill>
                  <a:srgbClr val="FF0000"/>
                </a:solidFill>
                <a:latin typeface="Calibri" panose="020F0502020204030204" pitchFamily="34" charset="0"/>
                <a:ea typeface="Calibri" panose="020F0502020204030204" pitchFamily="34" charset="0"/>
                <a:cs typeface="Calibri" panose="020F0502020204030204" pitchFamily="34" charset="0"/>
              </a:rPr>
              <a:t>fully functionally dependent </a:t>
            </a:r>
            <a:r>
              <a:rPr lang="en-US" sz="2000" spc="-1" dirty="0">
                <a:latin typeface="Calibri" panose="020F0502020204030204" pitchFamily="34" charset="0"/>
                <a:ea typeface="Calibri" panose="020F0502020204030204" pitchFamily="34" charset="0"/>
                <a:cs typeface="Calibri" panose="020F0502020204030204" pitchFamily="34" charset="0"/>
              </a:rPr>
              <a:t>on the primary key.</a:t>
            </a:r>
          </a:p>
          <a:p>
            <a:pPr marL="800100" lvl="1" indent="-342900">
              <a:buFont typeface="Arial" panose="020B0604020202020204" pitchFamily="34" charset="0"/>
              <a:buChar char="•"/>
            </a:pPr>
            <a:r>
              <a:rPr lang="en-US" sz="2000" spc="-1" dirty="0">
                <a:latin typeface="Calibri" panose="020F0502020204030204" pitchFamily="34" charset="0"/>
                <a:ea typeface="Calibri" panose="020F0502020204030204" pitchFamily="34" charset="0"/>
                <a:cs typeface="Calibri" panose="020F0502020204030204" pitchFamily="34" charset="0"/>
              </a:rPr>
              <a:t>R can be decomposed into 2NF relations via the process of 2NF normalization.</a:t>
            </a:r>
          </a:p>
          <a:p>
            <a:pPr marL="800100" lvl="1" indent="-342900">
              <a:buFont typeface="Arial" panose="020B0604020202020204" pitchFamily="34" charset="0"/>
              <a:buChar char="•"/>
            </a:pPr>
            <a:endParaRPr lang="en-US" sz="2000"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3">
            <a:extLst>
              <a:ext uri="{FF2B5EF4-FFF2-40B4-BE49-F238E27FC236}">
                <a16:creationId xmlns:a16="http://schemas.microsoft.com/office/drawing/2014/main" id="{D20B7132-3190-1084-9752-AFB2C56A35F3}"/>
              </a:ext>
            </a:extLst>
          </p:cNvPr>
          <p:cNvSpPr txBox="1"/>
          <p:nvPr/>
        </p:nvSpPr>
        <p:spPr>
          <a:xfrm>
            <a:off x="9900360" y="6459840"/>
            <a:ext cx="1311840" cy="364680"/>
          </a:xfrm>
          <a:prstGeom prst="rect">
            <a:avLst/>
          </a:prstGeom>
          <a:noFill/>
          <a:ln>
            <a:noFill/>
          </a:ln>
        </p:spPr>
        <p:txBody>
          <a:bodyPr anchor="ctr">
            <a:noAutofit/>
          </a:bodyPr>
          <a:lstStyle/>
          <a:p>
            <a:pPr algn="r">
              <a:lnSpc>
                <a:spcPct val="100000"/>
              </a:lnSpc>
            </a:pPr>
            <a:fld id="{85212E7C-59AA-42FB-8B0B-B1BA1C648C16}" type="slidenum">
              <a:rPr lang="en-IN" sz="1050" b="0" strike="noStrike" spc="-1">
                <a:solidFill>
                  <a:srgbClr val="FFFFFF"/>
                </a:solidFill>
                <a:latin typeface="Calibri"/>
              </a:rPr>
              <a:t>99</a:t>
            </a:fld>
            <a:endParaRPr lang="en-IN" sz="1050" b="0" strike="noStrike" spc="-1">
              <a:latin typeface="Times New Roman"/>
            </a:endParaRPr>
          </a:p>
        </p:txBody>
      </p:sp>
      <p:sp>
        <p:nvSpPr>
          <p:cNvPr id="160" name="TextShape 4">
            <a:extLst>
              <a:ext uri="{FF2B5EF4-FFF2-40B4-BE49-F238E27FC236}">
                <a16:creationId xmlns:a16="http://schemas.microsoft.com/office/drawing/2014/main" id="{7DD69C3B-4E40-68F7-232A-D7F10BF576FF}"/>
              </a:ext>
            </a:extLst>
          </p:cNvPr>
          <p:cNvSpPr txBox="1"/>
          <p:nvPr/>
        </p:nvSpPr>
        <p:spPr>
          <a:xfrm>
            <a:off x="3564748" y="6515784"/>
            <a:ext cx="4822560" cy="364680"/>
          </a:xfrm>
          <a:prstGeom prst="rect">
            <a:avLst/>
          </a:prstGeom>
          <a:noFill/>
          <a:ln>
            <a:noFill/>
          </a:ln>
        </p:spPr>
        <p:txBody>
          <a:bodyPr anchor="ctr">
            <a:noAutofit/>
          </a:bodyPr>
          <a:lstStyle/>
          <a:p>
            <a:pPr algn="ctr"/>
            <a:r>
              <a:rPr lang="en-US" sz="900" b="0" strike="noStrike" cap="all" spc="-1" dirty="0">
                <a:solidFill>
                  <a:srgbClr val="FFFFFF"/>
                </a:solidFill>
                <a:latin typeface="Calibri"/>
              </a:rPr>
              <a:t>Prepared By </a:t>
            </a:r>
            <a:r>
              <a:rPr lang="en-US" sz="900" cap="all" spc="-1" dirty="0">
                <a:solidFill>
                  <a:srgbClr val="FFFFFF"/>
                </a:solidFill>
                <a:latin typeface="Calibri"/>
              </a:rPr>
              <a:t>reshma Rachel cherish</a:t>
            </a:r>
            <a:r>
              <a:rPr lang="en-US" sz="900" b="0" strike="noStrike" cap="all" spc="-1" dirty="0">
                <a:solidFill>
                  <a:srgbClr val="FFFFFF"/>
                </a:solidFill>
                <a:latin typeface="Calibri"/>
              </a:rPr>
              <a:t>, Department of CSE (</a:t>
            </a:r>
            <a:r>
              <a:rPr lang="en-US" sz="900" b="0" strike="noStrike" cap="all" spc="-1" dirty="0" err="1">
                <a:solidFill>
                  <a:srgbClr val="FFFFFF"/>
                </a:solidFill>
                <a:latin typeface="Calibri"/>
              </a:rPr>
              <a:t>ai&amp;ml</a:t>
            </a:r>
            <a:r>
              <a:rPr lang="en-US" sz="900" b="0" strike="noStrike" cap="all" spc="-1" dirty="0">
                <a:solidFill>
                  <a:srgbClr val="FFFFFF"/>
                </a:solidFill>
                <a:latin typeface="Calibri"/>
              </a:rPr>
              <a:t>) and CSE (Cyber security)</a:t>
            </a:r>
            <a:endParaRPr lang="en-IN" sz="900" b="0" strike="noStrike" spc="-1" dirty="0">
              <a:latin typeface="Times New Roman"/>
            </a:endParaRPr>
          </a:p>
          <a:p>
            <a:pPr algn="ctr">
              <a:lnSpc>
                <a:spcPct val="100000"/>
              </a:lnSpc>
            </a:pPr>
            <a:endParaRPr lang="en-IN" sz="900" b="0" strike="noStrike" spc="-1" dirty="0">
              <a:latin typeface="Times New Roman"/>
            </a:endParaRPr>
          </a:p>
          <a:p>
            <a:pPr algn="ctr">
              <a:lnSpc>
                <a:spcPct val="100000"/>
              </a:lnSpc>
            </a:pPr>
            <a:endParaRPr lang="en-IN" sz="900" b="0" strike="noStrike" spc="-1" dirty="0">
              <a:latin typeface="Times New Roman"/>
            </a:endParaRPr>
          </a:p>
        </p:txBody>
      </p:sp>
    </p:spTree>
    <p:extLst>
      <p:ext uri="{BB962C8B-B14F-4D97-AF65-F5344CB8AC3E}">
        <p14:creationId xmlns:p14="http://schemas.microsoft.com/office/powerpoint/2010/main" val="27484690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7030A0"/>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7030A0"/>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7030A0"/>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7030A0"/>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17541</TotalTime>
  <Words>13919</Words>
  <Application>Microsoft Office PowerPoint</Application>
  <PresentationFormat>Widescreen</PresentationFormat>
  <Paragraphs>1583</Paragraphs>
  <Slides>146</Slides>
  <Notes>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146</vt:i4>
      </vt:variant>
    </vt:vector>
  </HeadingPairs>
  <TitlesOfParts>
    <vt:vector size="160" baseType="lpstr">
      <vt:lpstr>Arial</vt:lpstr>
      <vt:lpstr>Calibri</vt:lpstr>
      <vt:lpstr>Calibri Light</vt:lpstr>
      <vt:lpstr>Cambria Math</vt:lpstr>
      <vt:lpstr>Google Sans</vt:lpstr>
      <vt:lpstr>MathematicalPi 1</vt:lpstr>
      <vt:lpstr>NimbusRomDOT-Reg</vt:lpstr>
      <vt:lpstr>Symbol</vt:lpstr>
      <vt:lpstr>Tahoma</vt:lpstr>
      <vt:lpstr>Times New Roman</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Sanjeetha R</dc:creator>
  <dc:description/>
  <cp:lastModifiedBy>Reshma Cherish</cp:lastModifiedBy>
  <cp:revision>702</cp:revision>
  <dcterms:created xsi:type="dcterms:W3CDTF">2020-08-26T05:56:20Z</dcterms:created>
  <dcterms:modified xsi:type="dcterms:W3CDTF">2025-01-10T15:04:26Z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ies>
</file>